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31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</p:sldMasterIdLst>
  <p:notesMasterIdLst>
    <p:notesMasterId r:id="rId44"/>
  </p:notesMasterIdLst>
  <p:sldIdLst>
    <p:sldId id="3554" r:id="rId3"/>
    <p:sldId id="3230" r:id="rId4"/>
    <p:sldId id="3346" r:id="rId5"/>
    <p:sldId id="3354" r:id="rId6"/>
    <p:sldId id="3355" r:id="rId7"/>
    <p:sldId id="3357" r:id="rId8"/>
    <p:sldId id="3358" r:id="rId9"/>
    <p:sldId id="3359" r:id="rId10"/>
    <p:sldId id="3356" r:id="rId11"/>
    <p:sldId id="3361" r:id="rId12"/>
    <p:sldId id="3362" r:id="rId13"/>
    <p:sldId id="3364" r:id="rId14"/>
    <p:sldId id="3365" r:id="rId15"/>
    <p:sldId id="3366" r:id="rId16"/>
    <p:sldId id="3367" r:id="rId17"/>
    <p:sldId id="3368" r:id="rId18"/>
    <p:sldId id="3369" r:id="rId19"/>
    <p:sldId id="3370" r:id="rId20"/>
    <p:sldId id="3348" r:id="rId21"/>
    <p:sldId id="3360" r:id="rId22"/>
    <p:sldId id="3373" r:id="rId23"/>
    <p:sldId id="3374" r:id="rId24"/>
    <p:sldId id="3375" r:id="rId25"/>
    <p:sldId id="3376" r:id="rId26"/>
    <p:sldId id="3371" r:id="rId27"/>
    <p:sldId id="3344" r:id="rId28"/>
    <p:sldId id="3380" r:id="rId29"/>
    <p:sldId id="3377" r:id="rId30"/>
    <p:sldId id="3381" r:id="rId31"/>
    <p:sldId id="3378" r:id="rId32"/>
    <p:sldId id="3384" r:id="rId33"/>
    <p:sldId id="3385" r:id="rId34"/>
    <p:sldId id="3383" r:id="rId35"/>
    <p:sldId id="3090" r:id="rId36"/>
    <p:sldId id="3091" r:id="rId37"/>
    <p:sldId id="2835" r:id="rId38"/>
    <p:sldId id="2830" r:id="rId39"/>
    <p:sldId id="3342" r:id="rId40"/>
    <p:sldId id="2821" r:id="rId41"/>
    <p:sldId id="2822" r:id="rId42"/>
    <p:sldId id="3555" r:id="rId43"/>
  </p:sldIdLst>
  <p:sldSz cx="18288000" cy="10287000"/>
  <p:notesSz cx="7099300" cy="9385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000"/>
    <a:srgbClr val="FF6600"/>
    <a:srgbClr val="963479"/>
    <a:srgbClr val="FFCCCC"/>
    <a:srgbClr val="0000FF"/>
    <a:srgbClr val="005B9E"/>
    <a:srgbClr val="FFFFFF"/>
    <a:srgbClr val="00CC00"/>
    <a:srgbClr val="546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5714" autoAdjust="0"/>
  </p:normalViewPr>
  <p:slideViewPr>
    <p:cSldViewPr snapToGrid="0">
      <p:cViewPr varScale="1">
        <p:scale>
          <a:sx n="74" d="100"/>
          <a:sy n="74" d="100"/>
        </p:scale>
        <p:origin x="102" y="5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-157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customXml" Target="../customXml/item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6364" cy="470895"/>
          </a:xfrm>
          <a:prstGeom prst="rect">
            <a:avLst/>
          </a:prstGeom>
        </p:spPr>
        <p:txBody>
          <a:bodyPr vert="horz" lIns="94136" tIns="47070" rIns="94136" bIns="4707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8" y="0"/>
            <a:ext cx="3076364" cy="470895"/>
          </a:xfrm>
          <a:prstGeom prst="rect">
            <a:avLst/>
          </a:prstGeom>
        </p:spPr>
        <p:txBody>
          <a:bodyPr vert="horz" lIns="94136" tIns="47070" rIns="94136" bIns="47070" rtlCol="0"/>
          <a:lstStyle>
            <a:lvl1pPr algn="r">
              <a:defRPr sz="1200"/>
            </a:lvl1pPr>
          </a:lstStyle>
          <a:p>
            <a:fld id="{0F0C2C59-3C4B-4DA9-A065-95CCA013CB20}" type="datetimeFigureOut">
              <a:rPr lang="en-CA" smtClean="0"/>
              <a:t>5/07/25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29275" cy="3167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36" tIns="47070" rIns="94136" bIns="4707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516676"/>
            <a:ext cx="5679440" cy="3695462"/>
          </a:xfrm>
          <a:prstGeom prst="rect">
            <a:avLst/>
          </a:prstGeom>
        </p:spPr>
        <p:txBody>
          <a:bodyPr vert="horz" lIns="94136" tIns="47070" rIns="94136" bIns="4707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914408"/>
            <a:ext cx="3076364" cy="470894"/>
          </a:xfrm>
          <a:prstGeom prst="rect">
            <a:avLst/>
          </a:prstGeom>
        </p:spPr>
        <p:txBody>
          <a:bodyPr vert="horz" lIns="94136" tIns="47070" rIns="94136" bIns="4707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8" y="8914408"/>
            <a:ext cx="3076364" cy="470894"/>
          </a:xfrm>
          <a:prstGeom prst="rect">
            <a:avLst/>
          </a:prstGeom>
        </p:spPr>
        <p:txBody>
          <a:bodyPr vert="horz" lIns="94136" tIns="47070" rIns="94136" bIns="47070" rtlCol="0" anchor="b"/>
          <a:lstStyle>
            <a:lvl1pPr algn="r">
              <a:defRPr sz="1200"/>
            </a:lvl1pPr>
          </a:lstStyle>
          <a:p>
            <a:fld id="{902D50F1-1113-4E17-A714-856D723EC3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341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137AC-688B-4B22-BAD0-7391B521D6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885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141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54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719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56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572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4160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735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0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32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05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002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93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327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24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3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08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23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0559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56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963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1697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507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4559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EWRI Congress 2025, </a:t>
            </a:r>
            <a:r>
              <a:rPr lang="en-CA" dirty="0"/>
              <a:t>Technical Workshop</a:t>
            </a:r>
          </a:p>
          <a:p>
            <a:r>
              <a:rPr lang="en-CA" dirty="0"/>
              <a:t>EPA SWMM5</a:t>
            </a:r>
          </a:p>
          <a:p>
            <a:r>
              <a:rPr lang="en-CA" dirty="0"/>
              <a:t>Anchorage AK, May 18, 2025</a:t>
            </a:r>
            <a:endParaRPr lang="en-CA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698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365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88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135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929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275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68033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5801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169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797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12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656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4930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A957C-708F-3B87-1C0D-8287839FF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227B2-86D3-0168-101E-A4CAFC635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FE68C-CE3E-70B2-C044-D1973619F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4497A-E81E-B0F1-2312-C079693BE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942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746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403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11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8139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311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D50F1-1113-4E17-A714-856D723EC30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489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4000" y="5307806"/>
            <a:ext cx="14400000" cy="1800000"/>
          </a:xfrm>
        </p:spPr>
        <p:txBody>
          <a:bodyPr>
            <a:normAutofit/>
          </a:bodyPr>
          <a:lstStyle>
            <a:lvl1pPr marL="0" indent="0" algn="ctr">
              <a:buNone/>
              <a:defRPr sz="5000">
                <a:solidFill>
                  <a:srgbClr val="54636A"/>
                </a:solidFill>
                <a:latin typeface="+mj-lt"/>
                <a:cs typeface="Calibri Light" panose="020F030202020403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Company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0FB4DD-4975-4596-B7EE-68E85119A0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78" y="3378995"/>
            <a:ext cx="4973193" cy="1464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2B749B-1FAC-4F4B-A3AD-A39889CAE3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955" y="7244128"/>
            <a:ext cx="3756045" cy="30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4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CSWMM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1AA3B-42AA-4484-AA8B-3A2237389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00" y="3343500"/>
            <a:ext cx="14400000" cy="3600000"/>
          </a:xfrm>
        </p:spPr>
        <p:txBody>
          <a:bodyPr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About PCSWMM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26A671-6CC4-4A61-80EC-DF183D25E6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6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CSWM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EF5921-777F-457A-B72F-64D80160BD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646699-86E8-4E3A-86F1-5DE252DD5D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0500" y="3992153"/>
            <a:ext cx="8069025" cy="5892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1" dirty="0">
                <a:solidFill>
                  <a:schemeClr val="accent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ABOUT PCSWMM HEADER (OPTIONAL)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FFBFC81-9E73-4368-91B7-B929E60861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0499" y="4848764"/>
            <a:ext cx="8069027" cy="4833180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D3BBAF0-9CC6-43C8-8B85-86B6954A58A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3992153"/>
            <a:ext cx="8069028" cy="5892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1" dirty="0">
                <a:solidFill>
                  <a:schemeClr val="accent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ABOUT PCSWMM HEADER (OPTIONAL)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3274EDF-21BE-46BC-A351-3893C25D2CB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1" y="4848764"/>
            <a:ext cx="8069027" cy="4833180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4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4D0989-F61B-433F-9306-93A785D9C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200" cy="10288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DABC3-26E2-4FF7-A6AB-43C01CDD8BB5}"/>
              </a:ext>
            </a:extLst>
          </p:cNvPr>
          <p:cNvCxnSpPr/>
          <p:nvPr userDrawn="1"/>
        </p:nvCxnSpPr>
        <p:spPr>
          <a:xfrm>
            <a:off x="1944000" y="3943350"/>
            <a:ext cx="14400000" cy="0"/>
          </a:xfrm>
          <a:prstGeom prst="line">
            <a:avLst/>
          </a:prstGeom>
          <a:ln w="22225">
            <a:solidFill>
              <a:srgbClr val="71CD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C32DD112-9145-4EC7-9F19-749228BA14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44000" y="4668306"/>
            <a:ext cx="14400000" cy="3581400"/>
          </a:xfrm>
        </p:spPr>
        <p:txBody>
          <a:bodyPr anchor="t">
            <a:normAutofit/>
          </a:bodyPr>
          <a:lstStyle>
            <a:lvl1pPr algn="ctr">
              <a:defRPr sz="84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Topic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709B74-4895-41FE-9BD3-26418EB13C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4000" y="2985274"/>
            <a:ext cx="14400000" cy="765289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None/>
              <a:defRPr sz="3400" b="0">
                <a:solidFill>
                  <a:srgbClr val="71CDE8"/>
                </a:solidFill>
                <a:latin typeface="+mn-lt"/>
                <a:cs typeface="Calibri" panose="020F050202020403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TOPIC #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CEF332-1E2A-4D7F-9055-5D6899E669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8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0" y="1910402"/>
            <a:ext cx="17086999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498" y="2767013"/>
            <a:ext cx="17087001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716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0" y="1910402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499" y="2767013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6C4FB80-D1F8-475A-8E2E-4B096A56C73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1914958"/>
            <a:ext cx="8069028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3A6065-4D94-4815-9FB0-51BAEFA703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1" y="2771569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868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A65B8C5-2942-445A-935B-F5B2A4F089B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612479" y="2767013"/>
            <a:ext cx="5063039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1" y="1910402"/>
            <a:ext cx="5063037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500" y="2767013"/>
            <a:ext cx="5063038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6C4FB80-D1F8-475A-8E2E-4B096A56C73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624459" y="1910402"/>
            <a:ext cx="5063040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3A6065-4D94-4815-9FB0-51BAEFA703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12624459" y="2767013"/>
            <a:ext cx="5063039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C36D438-1A75-42EF-9C41-ACA5941B39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612478" y="1910402"/>
            <a:ext cx="5063040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</p:spTree>
    <p:extLst>
      <p:ext uri="{BB962C8B-B14F-4D97-AF65-F5344CB8AC3E}">
        <p14:creationId xmlns:p14="http://schemas.microsoft.com/office/powerpoint/2010/main" val="3797225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0" y="1910402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499" y="2767013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0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581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125CB-87A6-40E3-BB16-D8213AC7C0E9}"/>
              </a:ext>
            </a:extLst>
          </p:cNvPr>
          <p:cNvSpPr/>
          <p:nvPr userDrawn="1"/>
        </p:nvSpPr>
        <p:spPr>
          <a:xfrm>
            <a:off x="13547558" y="0"/>
            <a:ext cx="4740442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6C4FB80-D1F8-475A-8E2E-4B096A56C73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261431" y="1055199"/>
            <a:ext cx="3426067" cy="575651"/>
          </a:xfrm>
        </p:spPr>
        <p:txBody>
          <a:bodyPr anchor="b">
            <a:no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3A6065-4D94-4815-9FB0-51BAEFA703E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4261432" y="1630850"/>
            <a:ext cx="3426066" cy="3450699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SzPct val="80000"/>
              <a:buNone/>
              <a:defRPr sz="3400">
                <a:solidFill>
                  <a:schemeClr val="tx1"/>
                </a:solidFill>
                <a:latin typeface="+mn-lt"/>
              </a:defRPr>
            </a:lvl1pPr>
            <a:lvl2pPr marL="0">
              <a:spcBef>
                <a:spcPts val="1500"/>
              </a:spcBef>
              <a:buClr>
                <a:schemeClr val="tx1"/>
              </a:buClr>
              <a:buSzPct val="80000"/>
              <a:defRPr sz="3400"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BC05064-3865-4623-81BC-0F25332AA76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261431" y="5713209"/>
            <a:ext cx="3426067" cy="575651"/>
          </a:xfrm>
        </p:spPr>
        <p:txBody>
          <a:bodyPr anchor="b">
            <a:no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4C087E-DFDE-4F36-9740-E105C0409C4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261432" y="6288860"/>
            <a:ext cx="3426066" cy="340859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SzPct val="80000"/>
              <a:buNone/>
              <a:defRPr sz="3400">
                <a:solidFill>
                  <a:schemeClr val="tx1"/>
                </a:solidFill>
                <a:latin typeface="+mn-lt"/>
              </a:defRPr>
            </a:lvl1pPr>
            <a:lvl2pPr marL="0">
              <a:spcBef>
                <a:spcPts val="1500"/>
              </a:spcBef>
              <a:buClr>
                <a:schemeClr val="tx1"/>
              </a:buClr>
              <a:buSzPct val="80000"/>
              <a:defRPr sz="3400"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3636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47941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593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Titl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BFF8-7205-494A-8896-CA8F03548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4000" y="2692543"/>
            <a:ext cx="14400000" cy="3600000"/>
          </a:xfrm>
        </p:spPr>
        <p:txBody>
          <a:bodyPr anchor="b">
            <a:normAutofit/>
          </a:bodyPr>
          <a:lstStyle>
            <a:lvl1pPr algn="ctr">
              <a:defRPr sz="8400" baseline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44000" y="7704839"/>
            <a:ext cx="14400000" cy="1800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3600" b="0">
                <a:solidFill>
                  <a:srgbClr val="71CDE8"/>
                </a:solidFill>
                <a:latin typeface="+mn-lt"/>
                <a:cs typeface="Calibri" panose="020F050202020403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PRESENTER NAMES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26985D-9BFE-44AE-A79C-439007CE501D}"/>
              </a:ext>
            </a:extLst>
          </p:cNvPr>
          <p:cNvCxnSpPr/>
          <p:nvPr userDrawn="1"/>
        </p:nvCxnSpPr>
        <p:spPr>
          <a:xfrm>
            <a:off x="1944000" y="6896100"/>
            <a:ext cx="14400000" cy="0"/>
          </a:xfrm>
          <a:prstGeom prst="line">
            <a:avLst/>
          </a:prstGeom>
          <a:ln w="22225">
            <a:solidFill>
              <a:srgbClr val="71CD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1EE117C-47EB-4207-A5A3-7EC95D71B9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3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63992-1DA2-4F1C-8B44-216D16842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00" y="3343500"/>
            <a:ext cx="14400000" cy="3600000"/>
          </a:xfrm>
        </p:spPr>
        <p:txBody>
          <a:bodyPr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Special Section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26A671-6CC4-4A61-80EC-DF183D25E6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5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A432FD-25BF-465A-AFB6-A45348C73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7C7B8C2-25D7-4E9C-A60F-1CFC49743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499" y="379809"/>
            <a:ext cx="1571536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Special Section Slide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06A3ECB-10E5-4534-8383-C7E0018E848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0500" y="1910402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E0F5B74-D458-4C39-A958-1B73B6C39B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0499" y="2767013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498EF79-2846-462B-A33A-B750CE66639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1914958"/>
            <a:ext cx="8069028" cy="589299"/>
          </a:xfrm>
        </p:spPr>
        <p:txBody>
          <a:bodyPr anchor="b">
            <a:normAutofit/>
          </a:bodyPr>
          <a:lstStyle>
            <a:lvl1pPr marL="0" indent="0">
              <a:buNone/>
              <a:defRPr lang="en-US" sz="36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8F111FA-4CB7-4CA1-BDCB-57B0DB885D5C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1" y="2771569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2932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6B412A-6257-4B5F-B4A0-AB1FF8E2A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00" y="3343500"/>
            <a:ext cx="14400000" cy="3600000"/>
          </a:xfrm>
        </p:spPr>
        <p:txBody>
          <a:bodyPr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Case Study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26A671-6CC4-4A61-80EC-DF183D25E6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9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126A67-3FD5-4813-B071-3478EC167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5646699-86E8-4E3A-86F1-5DE252DD5D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0500" y="3526931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FFBFC81-9E73-4368-91B7-B929E60861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0499" y="4383542"/>
            <a:ext cx="8069027" cy="5298402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D3BBAF0-9CC6-43C8-8B85-86B6954A58A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3531487"/>
            <a:ext cx="8069028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13274EDF-21BE-46BC-A351-3893C25D2CB5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1" y="4388098"/>
            <a:ext cx="8069027" cy="5298402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6ABE73-DC15-46B3-AEBF-C990FFD2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499" y="2147307"/>
            <a:ext cx="1708699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Slide Title</a:t>
            </a:r>
          </a:p>
        </p:txBody>
      </p:sp>
    </p:spTree>
    <p:extLst>
      <p:ext uri="{BB962C8B-B14F-4D97-AF65-F5344CB8AC3E}">
        <p14:creationId xmlns:p14="http://schemas.microsoft.com/office/powerpoint/2010/main" val="1440786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62000" r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FEBBD-70D1-4EBB-CC18-09A4887A9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652DA-3E13-3D73-D422-D29A7F7F6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4C1FD-8BF4-AE80-2BDD-5995BCD2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397C0-DC25-52B2-C445-F7475760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CEB70-D22F-0A11-7A2C-F9E4EFA8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78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 r="9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5E65-0219-7B4D-AE9F-B88968DF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6D09-1D87-032E-EF36-3F589EC41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4453A-F286-3FE5-9652-E30A1B30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37892-D88E-204B-4542-D1EFAB4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69CBE-96FF-F7E7-2F32-57A8EB37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61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r="9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5E65-0219-7B4D-AE9F-B88968DF1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6D09-1D87-032E-EF36-3F589EC41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4453A-F286-3FE5-9652-E30A1B30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37892-D88E-204B-4542-D1EFAB45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69CBE-96FF-F7E7-2F32-57A8EB37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0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 b="925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B516-F5C3-20F5-57D8-C0DC70B46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C6472-32E8-054D-2B30-B057437D0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A26E9-3115-155A-0CDA-912EEEA4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DA434-3D7B-8E56-3456-8132A9CEF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64A7E-B39F-483B-0F7A-8F9923BA4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EBADA-443F-B1E5-6174-44F13DB6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D83AF-AA9F-E90E-0049-D59DFD80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3602C-6D4A-8618-89BD-430CC668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70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1A11-2BE2-41D0-3FC5-F0B3F445C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ADAD-3262-A89C-4854-527E3DDA5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F5D74-B87A-9B80-8EC7-67B8AC5E0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A84C7-05DE-E131-9E2A-E6B6F0CD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3F771-81A0-8FBC-288A-C354C663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DD5E0-DF71-43A2-DD35-52DCF9EF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4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b="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39C5-0EF9-C0C3-325B-D32DB449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847D2-0094-7FC0-1851-31847613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D6D9F-BA7A-1DF8-DD20-DD4A6FA9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9FB7D-E4B8-B2B1-B29B-7DF7265E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C9E2-544B-B687-7F89-CCFAA59F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BFF8-7205-494A-8896-CA8F03548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4000" y="2983500"/>
            <a:ext cx="14400000" cy="4320000"/>
          </a:xfrm>
        </p:spPr>
        <p:txBody>
          <a:bodyPr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7C401-0EB0-4F1F-92C0-519632999B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43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2 column">
    <p:bg>
      <p:bgPr>
        <a:blipFill dpi="0" rotWithShape="1">
          <a:blip r:embed="rId2">
            <a:lum/>
          </a:blip>
          <a:srcRect/>
          <a:stretch>
            <a:fillRect l="90000" t="3000" r="3000"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500" y="379810"/>
            <a:ext cx="15715364" cy="1050134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1" y="1910403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500" y="2767015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1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6C4FB80-D1F8-475A-8E2E-4B096A56C73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1914959"/>
            <a:ext cx="8069028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3A6065-4D94-4815-9FB0-51BAEFA703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3" y="2771570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1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512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 column">
    <p:bg>
      <p:bgPr>
        <a:blipFill dpi="0" rotWithShape="1">
          <a:blip r:embed="rId2">
            <a:lum/>
          </a:blip>
          <a:srcRect/>
          <a:stretch>
            <a:fillRect l="90000" t="3000" r="3000" b="8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0500" y="379810"/>
            <a:ext cx="15715364" cy="1050134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0501" y="1910403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0500" y="2767015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1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6C4FB80-D1F8-475A-8E2E-4B096A56C73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1914959"/>
            <a:ext cx="8069028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1"/>
                </a:solidFill>
                <a:latin typeface="+mn-lt"/>
              </a:defRPr>
            </a:lvl1pPr>
            <a:lvl2pPr marL="685835" indent="0">
              <a:buNone/>
              <a:defRPr sz="3000" b="1"/>
            </a:lvl2pPr>
            <a:lvl3pPr marL="1371669" indent="0">
              <a:buNone/>
              <a:defRPr sz="2700" b="1"/>
            </a:lvl3pPr>
            <a:lvl4pPr marL="2057504" indent="0">
              <a:buNone/>
              <a:defRPr sz="2400" b="1"/>
            </a:lvl4pPr>
            <a:lvl5pPr marL="2743337" indent="0">
              <a:buNone/>
              <a:defRPr sz="2400" b="1"/>
            </a:lvl5pPr>
            <a:lvl6pPr marL="3429171" indent="0">
              <a:buNone/>
              <a:defRPr sz="2400" b="1"/>
            </a:lvl6pPr>
            <a:lvl7pPr marL="4115006" indent="0">
              <a:buNone/>
              <a:defRPr sz="2400" b="1"/>
            </a:lvl7pPr>
            <a:lvl8pPr marL="4800840" indent="0">
              <a:buNone/>
              <a:defRPr sz="2400" b="1"/>
            </a:lvl8pPr>
            <a:lvl9pPr marL="5486675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3A6065-4D94-4815-9FB0-51BAEFA703E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3" y="2771570"/>
            <a:ext cx="8069027" cy="6919487"/>
          </a:xfrm>
        </p:spPr>
        <p:txBody>
          <a:bodyPr/>
          <a:lstStyle>
            <a:lvl1pPr>
              <a:spcBef>
                <a:spcPts val="2400"/>
              </a:spcBef>
              <a:buClr>
                <a:schemeClr val="tx1"/>
              </a:buClr>
              <a:buSzPct val="80000"/>
              <a:defRPr sz="4001"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buSzPct val="80000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99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FB32-F756-A0C7-9C0E-43369442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72914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89708-CA38-4E4D-E102-2358469A4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B53FF-4226-62D0-1B57-12125F58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F8F0A-9CE5-D85A-0250-9A9A85E1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516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B221C-2CAC-423B-C104-9BCE6730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B010-90AB-736F-1905-58764E264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1049-36F9-C464-C318-ADC06BD4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74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2FE8-6FEF-2803-1A38-A14303F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933253"/>
            <a:ext cx="5898356" cy="215284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36EDB-E0BD-7942-AC42-CD5040D4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1D4D-9A3A-5A2F-DFC4-EF759128A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AEF63-6D61-0DBE-CA4A-E67E24B9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43162-2D36-5961-8203-AA7A20EB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5B4A6-72FF-3650-281A-642DF492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415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EF1C-A1FB-7191-CC5F-9976827A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5D0E9C-B83F-C623-6385-4F7D14E37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A7201-DF17-A263-D358-14BED8D26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B086-F324-8C04-5664-D2EA9715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09309-0D21-0F62-366F-085099394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8709B-AB05-338C-3976-5A5CB175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45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E0AF-2315-5C0E-E1FA-8D81817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A535-8B1B-E34A-4991-177463AC2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E41AF-0F79-EE97-F54D-5754CE5C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B35A4-A231-35F7-164A-F3697B74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C4C9-0555-EF32-0A64-6311CB61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alphaModFix amt="0"/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83E89-C561-05AE-7C6F-9BB719BB5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C7908-4A0A-EB3C-B8E5-F179097CB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824CC-280B-FDA5-99B7-ABFDE7F2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40873-7576-832A-1593-181FD297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4980-9999-2D8F-811A-FFB9A788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3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_Title">
    <p:bg>
      <p:bgPr>
        <a:blipFill dpi="0" rotWithShape="1">
          <a:blip r:embed="rId2">
            <a:lum/>
          </a:blip>
          <a:srcRect/>
          <a:stretch>
            <a:fillRect b="10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00" y="3343500"/>
            <a:ext cx="14400000" cy="3600000"/>
          </a:xfrm>
        </p:spPr>
        <p:txBody>
          <a:bodyPr anchor="ctr">
            <a:normAutofit/>
          </a:bodyPr>
          <a:lstStyle>
            <a:lvl1pPr marL="0" algn="ctr" defTabSz="13716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Special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52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_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BFF8-7205-494A-8896-CA8F03548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69106" y="5438274"/>
            <a:ext cx="5594684" cy="1476000"/>
          </a:xfrm>
        </p:spPr>
        <p:txBody>
          <a:bodyPr anchor="b">
            <a:normAutofit/>
          </a:bodyPr>
          <a:lstStyle>
            <a:lvl1pPr algn="ctr">
              <a:defRPr sz="58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Edit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69106" y="6847074"/>
            <a:ext cx="5594684" cy="1117832"/>
          </a:xfrm>
        </p:spPr>
        <p:txBody>
          <a:bodyPr/>
          <a:lstStyle>
            <a:lvl1pPr marL="0" indent="0" algn="ctr">
              <a:buNone/>
              <a:defRPr sz="3600">
                <a:solidFill>
                  <a:srgbClr val="71CDE8"/>
                </a:solidFill>
                <a:latin typeface="+mn-lt"/>
                <a:cs typeface="Calibri" panose="020F050202020403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Edit Designation(s)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27DE89-54C0-4D0D-9CFC-D6525D6D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03275" y="5438274"/>
            <a:ext cx="5594684" cy="1482942"/>
          </a:xfrm>
        </p:spPr>
        <p:txBody>
          <a:bodyPr anchor="b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Name</a:t>
            </a:r>
            <a:endParaRPr lang="en-CA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E3D59AE-FEF1-4DAE-8212-89B63B76BE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03275" y="6847074"/>
            <a:ext cx="5594684" cy="1117832"/>
          </a:xfrm>
        </p:spPr>
        <p:txBody>
          <a:bodyPr anchor="t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CA" sz="3600" kern="1200" dirty="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Designation(s)</a:t>
            </a:r>
            <a:endParaRPr lang="en-C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EA47A-8C48-4973-A8DD-8DEAA1B10B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_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69BFF8-7205-494A-8896-CA8F03548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2900" y="5438274"/>
            <a:ext cx="5594684" cy="1482942"/>
          </a:xfrm>
        </p:spPr>
        <p:txBody>
          <a:bodyPr anchor="b">
            <a:normAutofit/>
          </a:bodyPr>
          <a:lstStyle>
            <a:lvl1pPr algn="ctr">
              <a:defRPr sz="58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Edit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2900" y="6847074"/>
            <a:ext cx="5594684" cy="1117832"/>
          </a:xfrm>
        </p:spPr>
        <p:txBody>
          <a:bodyPr/>
          <a:lstStyle>
            <a:lvl1pPr marL="0" indent="0" algn="ctr">
              <a:buNone/>
              <a:defRPr sz="3600">
                <a:solidFill>
                  <a:srgbClr val="71CDE8"/>
                </a:solidFill>
                <a:latin typeface="+mn-lt"/>
                <a:cs typeface="Calibri" panose="020F050202020403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Edit Designation(s)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27DE89-54C0-4D0D-9CFC-D6525D6DDF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6134" y="5438274"/>
            <a:ext cx="5594684" cy="1482942"/>
          </a:xfrm>
        </p:spPr>
        <p:txBody>
          <a:bodyPr anchor="b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Name</a:t>
            </a:r>
            <a:endParaRPr lang="en-CA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E3D59AE-FEF1-4DAE-8212-89B63B76BE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134" y="6847074"/>
            <a:ext cx="5594684" cy="1117832"/>
          </a:xfrm>
        </p:spPr>
        <p:txBody>
          <a:bodyPr anchor="t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CA" sz="3600" kern="1200" dirty="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Designation(s)</a:t>
            </a:r>
            <a:endParaRPr lang="en-CA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EA47A-8C48-4973-A8DD-8DEAA1B10B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7EC4DB04-F8E9-448E-A015-EEE870B90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059368" y="5438274"/>
            <a:ext cx="5594684" cy="1482942"/>
          </a:xfrm>
        </p:spPr>
        <p:txBody>
          <a:bodyPr anchor="b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Name</a:t>
            </a:r>
            <a:endParaRPr lang="en-CA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75C55F3-6301-4B41-B3DD-20D608A25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59368" y="6847074"/>
            <a:ext cx="5594684" cy="1117832"/>
          </a:xfrm>
        </p:spPr>
        <p:txBody>
          <a:bodyPr anchor="t">
            <a:no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lang="en-CA" sz="3600" kern="1200" dirty="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CA" sz="6000" kern="1200" dirty="0">
                <a:solidFill>
                  <a:schemeClr val="bg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Edit Designation(s)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3592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HI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440933-023B-4011-A093-B0CFDA06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4000" y="3343500"/>
            <a:ext cx="14400000" cy="3600000"/>
          </a:xfrm>
        </p:spPr>
        <p:txBody>
          <a:bodyPr anchor="ctr">
            <a:normAutofit/>
          </a:bodyPr>
          <a:lstStyle>
            <a:lvl1pPr marL="0"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400" kern="1200" dirty="0">
                <a:solidFill>
                  <a:schemeClr val="bg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About CHI Title</a:t>
            </a:r>
          </a:p>
        </p:txBody>
      </p:sp>
    </p:spTree>
    <p:extLst>
      <p:ext uri="{BB962C8B-B14F-4D97-AF65-F5344CB8AC3E}">
        <p14:creationId xmlns:p14="http://schemas.microsoft.com/office/powerpoint/2010/main" val="87934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CHI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440933-023B-4011-A093-B0CFDA063B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8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HI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89DB7F-118F-4116-BFF5-141D2C7CF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B7ED1DF-FEC8-485D-98E1-D2FBB5BF8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499" y="2612529"/>
            <a:ext cx="17086993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About CHI Slide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2271A09-4D84-4CDD-A1D0-12EEBF74E7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0500" y="3992153"/>
            <a:ext cx="8069025" cy="589299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dirty="0"/>
              <a:t>HEADER (OPTIONAL)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EB96F72-E827-4F3F-AF4E-FA3F7823FC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0499" y="4848764"/>
            <a:ext cx="8069027" cy="4833180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9F14E6-AD10-430F-BAD2-41C96262B3A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618471" y="3996709"/>
            <a:ext cx="8069028" cy="5892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1" dirty="0">
                <a:solidFill>
                  <a:schemeClr val="accent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HEADER (OPTIONAL)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4D2E308-15EB-4362-A74D-89D4727DA20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9618471" y="4853320"/>
            <a:ext cx="8069027" cy="4833180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40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Slide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590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HI_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89DB7F-118F-4116-BFF5-141D2C7CF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18BA2E-560F-44A5-914C-A1435AC4DB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851" y="0"/>
            <a:ext cx="1280160" cy="762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B7ED1DF-FEC8-485D-98E1-D2FBB5BF8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900" y="2612529"/>
            <a:ext cx="12010592" cy="1050133"/>
          </a:xfrm>
        </p:spPr>
        <p:txBody>
          <a:bodyPr anchor="b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CHI Profile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9F14E6-AD10-430F-BAD2-41C96262B3A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676900" y="3662662"/>
            <a:ext cx="12010599" cy="5892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1" dirty="0">
                <a:solidFill>
                  <a:schemeClr val="accent2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CHI PROFILE POSITION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4D2E308-15EB-4362-A74D-89D4727DA20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676901" y="4853320"/>
            <a:ext cx="12010598" cy="4833180"/>
          </a:xfrm>
        </p:spPr>
        <p:txBody>
          <a:bodyPr/>
          <a:lstStyle>
            <a:lvl1pPr>
              <a:spcBef>
                <a:spcPts val="2400"/>
              </a:spcBef>
              <a:buClr>
                <a:schemeClr val="bg1"/>
              </a:buClr>
              <a:buSzPct val="80000"/>
              <a:defRPr sz="34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buSzPct val="80000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CHI Profile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AEA16-E0B4-40B6-ADA3-FED1F1B2FB38}" type="datetimeFigureOut">
              <a:rPr lang="en-CA" smtClean="0"/>
              <a:t>5/07/25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0F7B-E7D5-4B53-A5B4-D2090C4310D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368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3" r:id="rId3"/>
    <p:sldLayoutId id="2147483674" r:id="rId4"/>
    <p:sldLayoutId id="2147483677" r:id="rId5"/>
    <p:sldLayoutId id="2147483678" r:id="rId6"/>
    <p:sldLayoutId id="2147483700" r:id="rId7"/>
    <p:sldLayoutId id="2147483681" r:id="rId8"/>
    <p:sldLayoutId id="2147483696" r:id="rId9"/>
    <p:sldLayoutId id="2147483684" r:id="rId10"/>
    <p:sldLayoutId id="2147483685" r:id="rId11"/>
    <p:sldLayoutId id="2147483672" r:id="rId12"/>
    <p:sldLayoutId id="2147483687" r:id="rId13"/>
    <p:sldLayoutId id="2147483688" r:id="rId14"/>
    <p:sldLayoutId id="2147483689" r:id="rId15"/>
    <p:sldLayoutId id="2147483690" r:id="rId16"/>
    <p:sldLayoutId id="2147483693" r:id="rId17"/>
    <p:sldLayoutId id="2147483692" r:id="rId18"/>
    <p:sldLayoutId id="2147483698" r:id="rId19"/>
    <p:sldLayoutId id="2147483697" r:id="rId20"/>
    <p:sldLayoutId id="2147483683" r:id="rId21"/>
    <p:sldLayoutId id="2147483694" r:id="rId22"/>
    <p:sldLayoutId id="2147483695" r:id="rId2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b="9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DCA0B-DE0B-0B3C-B43D-A2B88773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ABB86-56A2-FF9A-5058-2BD3ED5B7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9529-3DEF-236E-FB08-346EFB1D6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31DC4-6E18-4932-8849-05B64CE0CD3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2C30A-D10D-CB7E-FBF4-C20DC307F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A4830-2EC1-0684-832A-F7E3D87DC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A04BFE-1D1E-48A3-9E7D-9388B342E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0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wem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emf"/><Relationship Id="rId11" Type="http://schemas.openxmlformats.org/officeDocument/2006/relationships/image" Target="../media/image59.emf"/><Relationship Id="rId5" Type="http://schemas.openxmlformats.org/officeDocument/2006/relationships/image" Target="../media/image53.emf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82.jpe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206D8-8794-BD37-19DA-0DAF74656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r="9091" b="29166"/>
          <a:stretch/>
        </p:blipFill>
        <p:spPr>
          <a:xfrm>
            <a:off x="5285232" y="15"/>
            <a:ext cx="13002768" cy="102869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" y="0"/>
            <a:ext cx="14008809" cy="10287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3E500-1038-3EA5-A861-E34A403FF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972" y="1683545"/>
            <a:ext cx="6035040" cy="4806201"/>
          </a:xfrm>
        </p:spPr>
        <p:txBody>
          <a:bodyPr anchor="b">
            <a:norm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 </a:t>
            </a:r>
            <a:br>
              <a:rPr lang="en-US" sz="8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80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Calibration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" y="6820380"/>
            <a:ext cx="5966460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DE412EE-4A28-839C-894A-80DE55DFA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63" y="109364"/>
            <a:ext cx="4335198" cy="13113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9FBC7-669A-36B1-9FD3-2FEBDC2B8BA1}"/>
              </a:ext>
            </a:extLst>
          </p:cNvPr>
          <p:cNvSpPr txBox="1"/>
          <p:nvPr/>
        </p:nvSpPr>
        <p:spPr>
          <a:xfrm>
            <a:off x="175083" y="8505053"/>
            <a:ext cx="57416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EWRI Congress 2025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EPA SWMM5 Technical Workshop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Anchorage AK, May 18, 2025</a:t>
            </a:r>
          </a:p>
        </p:txBody>
      </p:sp>
    </p:spTree>
    <p:extLst>
      <p:ext uri="{BB962C8B-B14F-4D97-AF65-F5344CB8AC3E}">
        <p14:creationId xmlns:p14="http://schemas.microsoft.com/office/powerpoint/2010/main" val="1023005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Verification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249622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Flow is contained in the pipe/channel during small storms</a:t>
            </a:r>
          </a:p>
          <a:p>
            <a:r>
              <a:rPr lang="en-US" sz="4000" dirty="0"/>
              <a:t>But during the larger storm events…</a:t>
            </a:r>
          </a:p>
          <a:p>
            <a:pPr lvl="1"/>
            <a:r>
              <a:rPr lang="en-US" sz="3400" dirty="0"/>
              <a:t>Runoff overflows the pipe or channel banks</a:t>
            </a:r>
          </a:p>
          <a:p>
            <a:pPr lvl="1"/>
            <a:r>
              <a:rPr lang="en-US" sz="3400" dirty="0"/>
              <a:t>Streets and homes are flooded</a:t>
            </a:r>
          </a:p>
          <a:p>
            <a:pPr lvl="1"/>
            <a:r>
              <a:rPr lang="en-US" sz="3400" dirty="0"/>
              <a:t>Conveyance and storage properties are very different than low-flow conditions</a:t>
            </a:r>
          </a:p>
          <a:p>
            <a:r>
              <a:rPr lang="en-US" sz="4000" dirty="0"/>
              <a:t>Calibration measurements may be biased to small storms, modelers therefore must validate/verify their model for the big storms</a:t>
            </a:r>
          </a:p>
          <a:p>
            <a:r>
              <a:rPr lang="en-US" sz="4000" dirty="0"/>
              <a:t>Which requires modeling the “dual drainage” system…</a:t>
            </a:r>
          </a:p>
          <a:p>
            <a:pPr lvl="1"/>
            <a:r>
              <a:rPr lang="en-US" sz="3400" dirty="0"/>
              <a:t>Minor: active during all runoff producing events, it includes closed conduits (e.g., circular pipes and </a:t>
            </a:r>
            <a:r>
              <a:rPr lang="en-US" sz="3400" dirty="0" err="1"/>
              <a:t>forcemains</a:t>
            </a:r>
            <a:r>
              <a:rPr lang="en-US" sz="3400" dirty="0"/>
              <a:t>) and open channels (e.g., swales, roadside ditches, and creeks)</a:t>
            </a:r>
          </a:p>
          <a:p>
            <a:pPr lvl="1"/>
            <a:r>
              <a:rPr lang="en-US" sz="3400" dirty="0"/>
              <a:t>Major: active during the larger flood events when the minor system is overloaded (e.g., flooding in the curb/gutter along the road rights-of-way)</a:t>
            </a:r>
          </a:p>
          <a:p>
            <a:pPr lvl="1"/>
            <a:endParaRPr lang="en-US" sz="3400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313D2C2-8E9F-FFD7-8A89-1A5B5463E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0367" t="23698" r="10938" b="33334"/>
          <a:stretch/>
        </p:blipFill>
        <p:spPr bwMode="auto">
          <a:xfrm>
            <a:off x="13033419" y="927278"/>
            <a:ext cx="5079088" cy="33613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783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(continued)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249622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Relate flooding occurrence to a design storm event:</a:t>
            </a:r>
          </a:p>
          <a:p>
            <a:pPr lvl="1"/>
            <a:r>
              <a:rPr lang="en-US" sz="3400" dirty="0"/>
              <a:t>Interview residents and/or staff who are familiar with the area and its history</a:t>
            </a:r>
          </a:p>
          <a:p>
            <a:pPr lvl="1"/>
            <a:r>
              <a:rPr lang="en-US" sz="3400" dirty="0"/>
              <a:t>Identify chronic flooding problem areas</a:t>
            </a:r>
          </a:p>
          <a:p>
            <a:pPr lvl="1"/>
            <a:r>
              <a:rPr lang="en-US" sz="3400" dirty="0"/>
              <a:t>Estimate return period of flooding (e.g., 2-yr road flooding, 25-yr building flooding) = “Level of Service” evaluation</a:t>
            </a:r>
          </a:p>
          <a:p>
            <a:pPr lvl="1"/>
            <a:r>
              <a:rPr lang="en-US" sz="3400" dirty="0"/>
              <a:t>Model should indicate similar flooding occurrences for design storm events</a:t>
            </a:r>
          </a:p>
          <a:p>
            <a:r>
              <a:rPr lang="en-US" sz="4000" dirty="0"/>
              <a:t>Verification is not as objective or precise as calibration, but can lead to a credible model for high-flow conditions</a:t>
            </a:r>
          </a:p>
          <a:p>
            <a:r>
              <a:rPr lang="en-US" sz="4000" dirty="0"/>
              <a:t>Calibration and validation only confirm model results at selected points, whereas verification using a system-wide evaluation covers the entire study area</a:t>
            </a:r>
          </a:p>
        </p:txBody>
      </p:sp>
    </p:spTree>
    <p:extLst>
      <p:ext uri="{BB962C8B-B14F-4D97-AF65-F5344CB8AC3E}">
        <p14:creationId xmlns:p14="http://schemas.microsoft.com/office/powerpoint/2010/main" val="115381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Example…</a:t>
            </a:r>
            <a:endParaRPr lang="en-CA" dirty="0"/>
          </a:p>
        </p:txBody>
      </p:sp>
      <p:pic>
        <p:nvPicPr>
          <p:cNvPr id="607234" name="Picture 2" descr="stpe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1755" y="3603571"/>
            <a:ext cx="8795749" cy="63036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5CBAA-4CBF-2B94-6DEA-0EBB375DE045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249622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Point calibration and system-wide verification</a:t>
            </a: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3704176" y="2726081"/>
            <a:ext cx="4457700" cy="1754980"/>
            <a:chOff x="48" y="1113"/>
            <a:chExt cx="1872" cy="737"/>
          </a:xfrm>
        </p:grpSpPr>
        <p:sp>
          <p:nvSpPr>
            <p:cNvPr id="607242" name="Text Box 10"/>
            <p:cNvSpPr txBox="1">
              <a:spLocks noChangeArrowheads="1"/>
            </p:cNvSpPr>
            <p:nvPr/>
          </p:nvSpPr>
          <p:spPr bwMode="auto">
            <a:xfrm>
              <a:off x="48" y="1113"/>
              <a:ext cx="1872" cy="73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700" u="sng" dirty="0">
                  <a:solidFill>
                    <a:srgbClr val="000000"/>
                  </a:solidFill>
                </a:rPr>
                <a:t>Legend (25-yr Level of Service)</a:t>
              </a:r>
            </a:p>
            <a:p>
              <a:pPr algn="l" eaLnBrk="0" hangingPunct="0">
                <a:spcBef>
                  <a:spcPct val="50000"/>
                </a:spcBef>
              </a:pPr>
              <a:r>
                <a:rPr lang="en-US" sz="2700" dirty="0">
                  <a:solidFill>
                    <a:srgbClr val="000000"/>
                  </a:solidFill>
                </a:rPr>
                <a:t>        Road flooding</a:t>
              </a:r>
            </a:p>
            <a:p>
              <a:pPr algn="l" eaLnBrk="0" hangingPunct="0">
                <a:spcBef>
                  <a:spcPct val="50000"/>
                </a:spcBef>
              </a:pPr>
              <a:r>
                <a:rPr lang="en-US" sz="2700" dirty="0">
                  <a:solidFill>
                    <a:srgbClr val="000000"/>
                  </a:solidFill>
                </a:rPr>
                <a:t>        No road flooding</a:t>
              </a:r>
            </a:p>
          </p:txBody>
        </p:sp>
        <p:sp>
          <p:nvSpPr>
            <p:cNvPr id="607243" name="AutoShape 11"/>
            <p:cNvSpPr>
              <a:spLocks noChangeArrowheads="1"/>
            </p:cNvSpPr>
            <p:nvPr/>
          </p:nvSpPr>
          <p:spPr bwMode="auto">
            <a:xfrm>
              <a:off x="240" y="1449"/>
              <a:ext cx="58" cy="58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2700"/>
            </a:p>
          </p:txBody>
        </p:sp>
        <p:sp>
          <p:nvSpPr>
            <p:cNvPr id="607244" name="AutoShape 12"/>
            <p:cNvSpPr>
              <a:spLocks noChangeArrowheads="1"/>
            </p:cNvSpPr>
            <p:nvPr/>
          </p:nvSpPr>
          <p:spPr bwMode="auto">
            <a:xfrm>
              <a:off x="240" y="1727"/>
              <a:ext cx="58" cy="58"/>
            </a:xfrm>
            <a:prstGeom prst="octagon">
              <a:avLst>
                <a:gd name="adj" fmla="val 29287"/>
              </a:avLst>
            </a:prstGeom>
            <a:solidFill>
              <a:srgbClr val="00CC00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27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E9E81C5-7FC2-6199-477A-74930B0C0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82" y="3784530"/>
            <a:ext cx="8002939" cy="589549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0F6A70-FDF2-827B-C34C-26391DC808F0}"/>
              </a:ext>
            </a:extLst>
          </p:cNvPr>
          <p:cNvSpPr txBox="1"/>
          <p:nvPr/>
        </p:nvSpPr>
        <p:spPr>
          <a:xfrm>
            <a:off x="4751776" y="4655548"/>
            <a:ext cx="2695903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800" dirty="0"/>
              <a:t>Calibration only confirms model results at a point in the system</a:t>
            </a:r>
          </a:p>
        </p:txBody>
      </p:sp>
    </p:spTree>
    <p:extLst>
      <p:ext uri="{BB962C8B-B14F-4D97-AF65-F5344CB8AC3E}">
        <p14:creationId xmlns:p14="http://schemas.microsoft.com/office/powerpoint/2010/main" val="398722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66482-C2F2-4C2A-AFAC-1611E10FC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Suggested Calibration Methodology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4B6FCF-801B-94AA-42AF-72F6E8276E33}"/>
              </a:ext>
            </a:extLst>
          </p:cNvPr>
          <p:cNvSpPr txBox="1">
            <a:spLocks/>
          </p:cNvSpPr>
          <p:nvPr/>
        </p:nvSpPr>
        <p:spPr>
          <a:xfrm>
            <a:off x="2096400" y="3137674"/>
            <a:ext cx="14400000" cy="765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EWRI Congress 2025, EPA SWMM5 Workshop -- Model Calibration</a:t>
            </a:r>
            <a:endParaRPr lang="en-CA" dirty="0"/>
          </a:p>
        </p:txBody>
      </p:sp>
      <p:pic>
        <p:nvPicPr>
          <p:cNvPr id="6" name="Picture 5" descr="A blue and black striped background&#10;&#10;AI-generated content may be incorrect.">
            <a:extLst>
              <a:ext uri="{FF2B5EF4-FFF2-40B4-BE49-F238E27FC236}">
                <a16:creationId xmlns:a16="http://schemas.microsoft.com/office/drawing/2014/main" id="{E9316CD9-88E3-008F-A9B6-615A3C5F1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000" y="0"/>
            <a:ext cx="1944000" cy="25286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45512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 Methodology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3453128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Before you begin calibrating the model, check that:</a:t>
            </a:r>
          </a:p>
          <a:p>
            <a:pPr lvl="1"/>
            <a:r>
              <a:rPr lang="en-US" sz="3400" dirty="0"/>
              <a:t>Model is debugged, representative of your largest design storm event or loading condition</a:t>
            </a:r>
          </a:p>
          <a:p>
            <a:pPr lvl="1"/>
            <a:r>
              <a:rPr lang="en-US" sz="3400" dirty="0"/>
              <a:t>Measured data have been reviewed</a:t>
            </a:r>
          </a:p>
          <a:p>
            <a:pPr lvl="1"/>
            <a:r>
              <a:rPr lang="en-US" sz="3400" dirty="0"/>
              <a:t>Sensitivity analysis has identified sensitive and insensitive parameters</a:t>
            </a:r>
          </a:p>
          <a:p>
            <a:r>
              <a:rPr lang="en-US" sz="4000" dirty="0"/>
              <a:t>Select candidate events:</a:t>
            </a:r>
          </a:p>
          <a:p>
            <a:pPr lvl="1"/>
            <a:r>
              <a:rPr lang="en-US" sz="3400" dirty="0"/>
              <a:t>Categorize by response type, seasonality, etc.</a:t>
            </a:r>
          </a:p>
          <a:p>
            <a:pPr lvl="1"/>
            <a:r>
              <a:rPr lang="en-US" sz="3400" dirty="0"/>
              <a:t>Separate into distinct flow regimes (e.g., small storms with flow in the main channel versus big storms that flow out-of-bank)</a:t>
            </a:r>
          </a:p>
          <a:p>
            <a:r>
              <a:rPr lang="en-US" sz="4000" dirty="0"/>
              <a:t>Hierarchy of calibration parameters:</a:t>
            </a:r>
          </a:p>
          <a:p>
            <a:pPr lvl="1"/>
            <a:r>
              <a:rPr lang="en-US" sz="3400" dirty="0"/>
              <a:t>Calibrate the hydrology first (match runoff volume)</a:t>
            </a:r>
          </a:p>
          <a:p>
            <a:pPr lvl="1"/>
            <a:r>
              <a:rPr lang="en-US" sz="3400" dirty="0"/>
              <a:t>Hydraulics second (match peaks and timing)</a:t>
            </a:r>
          </a:p>
          <a:p>
            <a:pPr lvl="1"/>
            <a:r>
              <a:rPr lang="en-US" sz="3400" dirty="0"/>
              <a:t>Save the water quality for last</a:t>
            </a:r>
          </a:p>
        </p:txBody>
      </p:sp>
    </p:spTree>
    <p:extLst>
      <p:ext uri="{BB962C8B-B14F-4D97-AF65-F5344CB8AC3E}">
        <p14:creationId xmlns:p14="http://schemas.microsoft.com/office/powerpoint/2010/main" val="12589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Methodology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6618558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1. Select events with impervious response</a:t>
            </a:r>
          </a:p>
          <a:p>
            <a:pPr lvl="1"/>
            <a:r>
              <a:rPr lang="en-US" sz="3400" dirty="0"/>
              <a:t>Only impervious surfaces contribute runoff</a:t>
            </a:r>
          </a:p>
          <a:p>
            <a:pPr lvl="1"/>
            <a:r>
              <a:rPr lang="en-US" sz="3400" dirty="0"/>
              <a:t>Intense, small volume storm events</a:t>
            </a:r>
          </a:p>
          <a:p>
            <a:pPr marL="0" indent="0">
              <a:buNone/>
            </a:pPr>
            <a:r>
              <a:rPr lang="en-US" sz="4000" dirty="0"/>
              <a:t>2. Calibrate impervious area parameters</a:t>
            </a:r>
          </a:p>
          <a:p>
            <a:pPr lvl="1"/>
            <a:r>
              <a:rPr lang="en-US" sz="3400" dirty="0"/>
              <a:t>Imperviousness, overland flow width, and impervious initial abstractions </a:t>
            </a:r>
          </a:p>
          <a:p>
            <a:pPr lvl="1"/>
            <a:r>
              <a:rPr lang="en-US" sz="3400" dirty="0"/>
              <a:t>Match total volume and hydrograph shape (peak and timing)</a:t>
            </a:r>
          </a:p>
          <a:p>
            <a:pPr marL="0" indent="0">
              <a:buNone/>
            </a:pPr>
            <a:r>
              <a:rPr lang="en-US" sz="4000" dirty="0"/>
              <a:t>3. Select events with pervious response</a:t>
            </a:r>
          </a:p>
          <a:p>
            <a:pPr lvl="1"/>
            <a:r>
              <a:rPr lang="en-US" sz="3400" dirty="0"/>
              <a:t>Both impervious and pervious surfaces contribute runoff</a:t>
            </a:r>
          </a:p>
          <a:p>
            <a:pPr lvl="1"/>
            <a:r>
              <a:rPr lang="en-US" sz="3400" dirty="0"/>
              <a:t>Steady rain, large volume storm events</a:t>
            </a:r>
          </a:p>
          <a:p>
            <a:pPr marL="0" indent="0">
              <a:buNone/>
            </a:pPr>
            <a:r>
              <a:rPr lang="en-US" sz="4000" dirty="0"/>
              <a:t>4. Calibrate pervious area parameters</a:t>
            </a:r>
          </a:p>
          <a:p>
            <a:pPr lvl="1"/>
            <a:r>
              <a:rPr lang="en-US" sz="3400" dirty="0"/>
              <a:t>Infiltration parameters, pervious initial abstractions, pervious roughness</a:t>
            </a:r>
          </a:p>
          <a:p>
            <a:pPr lvl="1"/>
            <a:r>
              <a:rPr lang="en-US" sz="3400" dirty="0"/>
              <a:t>Match total volume and hydrograph shape</a:t>
            </a:r>
          </a:p>
          <a:p>
            <a:pPr marL="0" indent="0">
              <a:buNone/>
            </a:pP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573586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Methodology (continued)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6618558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5. Calibrate hydraulic parameters</a:t>
            </a:r>
          </a:p>
          <a:p>
            <a:pPr lvl="1"/>
            <a:r>
              <a:rPr lang="en-US" sz="3400" dirty="0"/>
              <a:t>Boundary conditions (tide, lake levels)</a:t>
            </a:r>
          </a:p>
          <a:p>
            <a:pPr lvl="1"/>
            <a:r>
              <a:rPr lang="en-US" sz="3400" dirty="0"/>
              <a:t>Base flow contributions (groundwater)</a:t>
            </a:r>
          </a:p>
          <a:p>
            <a:pPr lvl="1"/>
            <a:r>
              <a:rPr lang="en-US" sz="3400" dirty="0"/>
              <a:t>Channel/pipe roughness (vegetation, sediment)</a:t>
            </a:r>
          </a:p>
          <a:p>
            <a:pPr lvl="1"/>
            <a:r>
              <a:rPr lang="en-US" sz="3400" dirty="0"/>
              <a:t>Variable hydraulic conditions (blockage)</a:t>
            </a:r>
          </a:p>
          <a:p>
            <a:pPr marL="0" indent="0">
              <a:buNone/>
            </a:pPr>
            <a:endParaRPr lang="en-US" sz="3400" dirty="0"/>
          </a:p>
        </p:txBody>
      </p:sp>
      <p:pic>
        <p:nvPicPr>
          <p:cNvPr id="4" name="Picture 2" descr="C:\Project Files\CDM University\Intro and Intermediate SWMM\cccj0860.jpg">
            <a:extLst>
              <a:ext uri="{FF2B5EF4-FFF2-40B4-BE49-F238E27FC236}">
                <a16:creationId xmlns:a16="http://schemas.microsoft.com/office/drawing/2014/main" id="{1E9B82D7-6465-A115-EC3B-274087AA4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4171" y="4913289"/>
            <a:ext cx="5880270" cy="504541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6" name="Picture 5" descr="BovinePollution">
            <a:extLst>
              <a:ext uri="{FF2B5EF4-FFF2-40B4-BE49-F238E27FC236}">
                <a16:creationId xmlns:a16="http://schemas.microsoft.com/office/drawing/2014/main" id="{5E45CAFD-5C42-88C7-C1D2-A9D281D4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7601" y="5209697"/>
            <a:ext cx="4132346" cy="3108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D80AA-6C09-B941-CE47-85BA58ED9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7" t="3527" r="1909" b="3352"/>
          <a:stretch/>
        </p:blipFill>
        <p:spPr>
          <a:xfrm>
            <a:off x="13973578" y="1449261"/>
            <a:ext cx="4095481" cy="321971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FAD18-CAD0-2557-3CDB-D984A0E5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444" y="6963606"/>
            <a:ext cx="4628070" cy="31089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24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Methodology (continued)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5858703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6. Repeat steps 1-5 for all calibration events. The optimal set of calibration parameters will be based on how well you can:</a:t>
            </a:r>
          </a:p>
          <a:p>
            <a:pPr lvl="1"/>
            <a:r>
              <a:rPr lang="en-US" sz="3400" dirty="0"/>
              <a:t>Match total volume of flow </a:t>
            </a:r>
          </a:p>
          <a:p>
            <a:pPr lvl="1"/>
            <a:r>
              <a:rPr lang="en-US" sz="3400" dirty="0"/>
              <a:t>Match peak values of stage, flow, velocity</a:t>
            </a:r>
          </a:p>
          <a:p>
            <a:pPr lvl="1"/>
            <a:r>
              <a:rPr lang="en-US" sz="3400" dirty="0"/>
              <a:t>Match timing of the peaks</a:t>
            </a:r>
          </a:p>
          <a:p>
            <a:pPr lvl="1"/>
            <a:r>
              <a:rPr lang="en-US" sz="3400" dirty="0"/>
              <a:t>Match overall hydrograph shape</a:t>
            </a:r>
          </a:p>
          <a:p>
            <a:pPr marL="0" indent="0">
              <a:buNone/>
            </a:pPr>
            <a:r>
              <a:rPr lang="en-US" sz="4000" dirty="0"/>
              <a:t>7. Validation</a:t>
            </a:r>
          </a:p>
          <a:p>
            <a:pPr lvl="1"/>
            <a:r>
              <a:rPr lang="en-US" sz="3400" dirty="0"/>
              <a:t>Test the worthiness of calibrated model parameters </a:t>
            </a:r>
          </a:p>
          <a:p>
            <a:pPr lvl="1"/>
            <a:r>
              <a:rPr lang="en-US" sz="3400" dirty="0"/>
              <a:t>Compare results to other flow or stage measurements</a:t>
            </a:r>
          </a:p>
          <a:p>
            <a:pPr marL="0" indent="0">
              <a:buNone/>
            </a:pPr>
            <a:r>
              <a:rPr lang="en-US" sz="4000" dirty="0"/>
              <a:t>8. Verification</a:t>
            </a:r>
          </a:p>
          <a:p>
            <a:pPr lvl="1"/>
            <a:r>
              <a:rPr lang="en-US" sz="3400" dirty="0"/>
              <a:t>Test the worthiness of the calibrated/validated model</a:t>
            </a:r>
          </a:p>
          <a:p>
            <a:pPr lvl="1"/>
            <a:r>
              <a:rPr lang="en-US" sz="3400" dirty="0"/>
              <a:t>Compare to other anecdotal information for the really big events (i.e., where measurements may not be available)</a:t>
            </a:r>
          </a:p>
        </p:txBody>
      </p:sp>
    </p:spTree>
    <p:extLst>
      <p:ext uri="{BB962C8B-B14F-4D97-AF65-F5344CB8AC3E}">
        <p14:creationId xmlns:p14="http://schemas.microsoft.com/office/powerpoint/2010/main" val="2850903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a Model Calibrated?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F3543-5913-970D-39DC-A1F2E28B74FA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1003369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Criteria should be selected upfront, and possibly refined/negotiated during the calibration process</a:t>
            </a:r>
          </a:p>
          <a:p>
            <a:r>
              <a:rPr lang="en-US" sz="4000" dirty="0"/>
              <a:t>For additional insight, see CIWEM Code of Practice at </a:t>
            </a:r>
            <a:r>
              <a:rPr lang="en-US" sz="4000" dirty="0">
                <a:hlinkClick r:id="rId3"/>
              </a:rPr>
              <a:t>https://www.ciwem.org/</a:t>
            </a:r>
            <a:r>
              <a:rPr lang="en-US" sz="4000" dirty="0"/>
              <a:t> </a:t>
            </a:r>
          </a:p>
          <a:p>
            <a:r>
              <a:rPr lang="en-US" sz="4000" dirty="0"/>
              <a:t>This is what we used for a large master planning effort in northeast Ohio (c. 2004)…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DB319-95B7-E5F6-CBB7-459CF271E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52" y="5567423"/>
            <a:ext cx="8182656" cy="4649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041FDB-8282-6866-DE4E-309C2473C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0572" y="841486"/>
            <a:ext cx="3953423" cy="55719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9119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66482-C2F2-4C2A-AFAC-1611E10FC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Program</a:t>
            </a:r>
            <a:br>
              <a:rPr lang="en-US" dirty="0"/>
            </a:br>
            <a:r>
              <a:rPr lang="en-US" dirty="0"/>
              <a:t>Data Review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7B7475-3FA6-299E-E47B-BBD1A8CF128B}"/>
              </a:ext>
            </a:extLst>
          </p:cNvPr>
          <p:cNvSpPr txBox="1">
            <a:spLocks/>
          </p:cNvSpPr>
          <p:nvPr/>
        </p:nvSpPr>
        <p:spPr>
          <a:xfrm>
            <a:off x="2096400" y="3137674"/>
            <a:ext cx="14400000" cy="765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EWRI Congress 2025, EPA SWMM5 Workshop -- Model Calibration</a:t>
            </a:r>
            <a:endParaRPr lang="en-CA" dirty="0"/>
          </a:p>
        </p:txBody>
      </p:sp>
      <p:pic>
        <p:nvPicPr>
          <p:cNvPr id="6" name="Picture 5" descr="A blue and black striped background&#10;&#10;AI-generated content may be incorrect.">
            <a:extLst>
              <a:ext uri="{FF2B5EF4-FFF2-40B4-BE49-F238E27FC236}">
                <a16:creationId xmlns:a16="http://schemas.microsoft.com/office/drawing/2014/main" id="{96C663B6-1BF5-632A-E915-5E8144844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000" y="0"/>
            <a:ext cx="1944000" cy="25286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4528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06757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Model credibility (calibration, validation, and verification)</a:t>
            </a:r>
          </a:p>
          <a:p>
            <a:r>
              <a:rPr lang="en-US" sz="4000" dirty="0"/>
              <a:t>Suggested model calibration methodology</a:t>
            </a:r>
          </a:p>
          <a:p>
            <a:r>
              <a:rPr lang="en-US" sz="4000" dirty="0"/>
              <a:t>Monitoring program data review</a:t>
            </a:r>
          </a:p>
          <a:p>
            <a:r>
              <a:rPr lang="en-US" sz="4000" dirty="0"/>
              <a:t>Project examples</a:t>
            </a:r>
          </a:p>
        </p:txBody>
      </p:sp>
    </p:spTree>
    <p:extLst>
      <p:ext uri="{BB962C8B-B14F-4D97-AF65-F5344CB8AC3E}">
        <p14:creationId xmlns:p14="http://schemas.microsoft.com/office/powerpoint/2010/main" val="257439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Measured Data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5563282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Screening rainfall and flow monitoring data is a key activity that precedes the calibration effort</a:t>
            </a:r>
          </a:p>
          <a:p>
            <a:r>
              <a:rPr lang="en-US" sz="4000" dirty="0"/>
              <a:t>Review with respect to:</a:t>
            </a:r>
          </a:p>
          <a:p>
            <a:pPr lvl="1"/>
            <a:r>
              <a:rPr lang="en-US" sz="3400" dirty="0"/>
              <a:t>Accuracy/quality</a:t>
            </a:r>
          </a:p>
          <a:p>
            <a:pPr lvl="1"/>
            <a:r>
              <a:rPr lang="en-US" sz="3400" dirty="0"/>
              <a:t>Extent of coverage (range of development type, drainage system characteristics, and hydrologic conditions)</a:t>
            </a:r>
          </a:p>
          <a:p>
            <a:pPr lvl="1"/>
            <a:r>
              <a:rPr lang="en-US" sz="3400" dirty="0"/>
              <a:t>Period of record</a:t>
            </a:r>
          </a:p>
          <a:p>
            <a:pPr lvl="1"/>
            <a:r>
              <a:rPr lang="en-US" sz="3400" dirty="0"/>
              <a:t>Selection of appropriate calibration datasets</a:t>
            </a:r>
          </a:p>
          <a:p>
            <a:r>
              <a:rPr lang="en-US" sz="4000" dirty="0"/>
              <a:t>Improves model credibility by helping to ensure that imperviousness, for example, will not be improperly calibrated to make up for bad flow data</a:t>
            </a:r>
          </a:p>
        </p:txBody>
      </p:sp>
    </p:spTree>
    <p:extLst>
      <p:ext uri="{BB962C8B-B14F-4D97-AF65-F5344CB8AC3E}">
        <p14:creationId xmlns:p14="http://schemas.microsoft.com/office/powerpoint/2010/main" val="54371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Rainfall Measurements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9570446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Point representation of area-wide process</a:t>
            </a:r>
          </a:p>
          <a:p>
            <a:r>
              <a:rPr lang="en-US" sz="4000" dirty="0"/>
              <a:t>Verify adequacy of rainfall data</a:t>
            </a:r>
          </a:p>
          <a:p>
            <a:pPr lvl="1"/>
            <a:r>
              <a:rPr lang="en-US" sz="3400" dirty="0"/>
              <a:t>Proximity to watershed (and orographic effects)</a:t>
            </a:r>
          </a:p>
          <a:p>
            <a:pPr lvl="1"/>
            <a:r>
              <a:rPr lang="en-US" sz="3400" dirty="0"/>
              <a:t>Number of gages</a:t>
            </a:r>
          </a:p>
          <a:p>
            <a:pPr lvl="1"/>
            <a:r>
              <a:rPr lang="en-US" sz="3400" dirty="0"/>
              <a:t>Extrapolate using daily gages and radar</a:t>
            </a:r>
          </a:p>
          <a:p>
            <a:pPr lvl="1"/>
            <a:r>
              <a:rPr lang="en-US" sz="3400" dirty="0"/>
              <a:t>Consider antecedent record</a:t>
            </a:r>
          </a:p>
          <a:p>
            <a:pPr lvl="1"/>
            <a:r>
              <a:rPr lang="en-US" sz="3400" dirty="0"/>
              <a:t>Operation and maintenance of equipment</a:t>
            </a:r>
          </a:p>
          <a:p>
            <a:r>
              <a:rPr lang="en-US" sz="4000" dirty="0"/>
              <a:t>Standard (non-recording) rain gage</a:t>
            </a:r>
          </a:p>
          <a:p>
            <a:r>
              <a:rPr lang="en-US" sz="4000" dirty="0"/>
              <a:t>Tipping bucket</a:t>
            </a:r>
          </a:p>
          <a:p>
            <a:pPr lvl="1"/>
            <a:r>
              <a:rPr lang="en-US" sz="3400" dirty="0"/>
              <a:t>Strip chart</a:t>
            </a:r>
          </a:p>
          <a:p>
            <a:pPr lvl="1"/>
            <a:r>
              <a:rPr lang="en-US" sz="3400" dirty="0"/>
              <a:t>Downloadable memory</a:t>
            </a:r>
          </a:p>
          <a:p>
            <a:pPr lvl="1"/>
            <a:r>
              <a:rPr lang="en-US" sz="3400" dirty="0"/>
              <a:t>Telemetry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3835E983-F25D-D422-2310-665D41F3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1111" y="1239714"/>
            <a:ext cx="6731391" cy="44875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FD89F9C-EBC4-3C19-E968-3F10AB4B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86200" y="6367390"/>
            <a:ext cx="2847198" cy="310370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44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Rainfall Measurements (continued)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0289987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Location considerations</a:t>
            </a:r>
          </a:p>
          <a:p>
            <a:pPr lvl="1"/>
            <a:r>
              <a:rPr lang="en-US" sz="3400" dirty="0"/>
              <a:t>Obstructions</a:t>
            </a:r>
          </a:p>
          <a:p>
            <a:pPr lvl="1"/>
            <a:r>
              <a:rPr lang="en-US" sz="3400" dirty="0"/>
              <a:t>Wind effects</a:t>
            </a:r>
          </a:p>
          <a:p>
            <a:pPr lvl="1"/>
            <a:r>
              <a:rPr lang="en-US" sz="3400" dirty="0"/>
              <a:t>Ground splash</a:t>
            </a:r>
          </a:p>
          <a:p>
            <a:pPr lvl="1"/>
            <a:r>
              <a:rPr lang="en-US" sz="3400" dirty="0"/>
              <a:t>Security</a:t>
            </a:r>
          </a:p>
          <a:p>
            <a:pPr lvl="1"/>
            <a:r>
              <a:rPr lang="en-US" sz="3400" dirty="0"/>
              <a:t>Freezing, etc.</a:t>
            </a:r>
          </a:p>
          <a:p>
            <a:r>
              <a:rPr lang="en-US" sz="4000" dirty="0"/>
              <a:t>Operations &amp; maintenance</a:t>
            </a:r>
          </a:p>
          <a:p>
            <a:pPr lvl="1"/>
            <a:r>
              <a:rPr lang="en-US" sz="3400" dirty="0"/>
              <a:t>Cleaning</a:t>
            </a:r>
          </a:p>
          <a:p>
            <a:pPr lvl="1"/>
            <a:r>
              <a:rPr lang="en-US" sz="3400" dirty="0"/>
              <a:t>Calibration</a:t>
            </a:r>
          </a:p>
          <a:p>
            <a:r>
              <a:rPr lang="en-US" sz="4000" dirty="0"/>
              <a:t>Standard protocols at the state/federal level (and regional datasets from local governments, water management agencies, etc.)</a:t>
            </a:r>
          </a:p>
        </p:txBody>
      </p:sp>
      <p:pic>
        <p:nvPicPr>
          <p:cNvPr id="92468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7213" y="7015229"/>
            <a:ext cx="4206240" cy="28772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92468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23952" y="1161660"/>
            <a:ext cx="4664764" cy="354205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924684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890483" y="6004588"/>
            <a:ext cx="2652585" cy="317702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275C1343-A18B-A616-59C4-FFE8ACB9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880056" y="1519458"/>
            <a:ext cx="2152650" cy="4295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35011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Measurements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0330100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Verify adequacy of discharge/stage data</a:t>
            </a:r>
          </a:p>
          <a:p>
            <a:pPr lvl="1"/>
            <a:r>
              <a:rPr lang="en-US" sz="3400" dirty="0"/>
              <a:t>Period and homogeneity of record </a:t>
            </a:r>
          </a:p>
          <a:p>
            <a:pPr lvl="1"/>
            <a:r>
              <a:rPr lang="en-US" sz="3400" dirty="0"/>
              <a:t>Seasonal effects (e.g., baseflow, vegetation)</a:t>
            </a:r>
          </a:p>
          <a:p>
            <a:pPr lvl="1"/>
            <a:r>
              <a:rPr lang="en-US" sz="3400" dirty="0"/>
              <a:t>Operation and maintenance of equipment</a:t>
            </a:r>
          </a:p>
          <a:p>
            <a:pPr lvl="1"/>
            <a:r>
              <a:rPr lang="en-US" sz="3400" dirty="0"/>
              <a:t>Measurement method (e.g., stage, single-valued rating curve, velocity and depth)</a:t>
            </a:r>
          </a:p>
          <a:p>
            <a:r>
              <a:rPr lang="en-US" sz="4000" dirty="0"/>
              <a:t>And you never know what might happen during one of your calibration events…</a:t>
            </a:r>
          </a:p>
        </p:txBody>
      </p:sp>
      <p:pic>
        <p:nvPicPr>
          <p:cNvPr id="8" name="Picture 7" descr="Larry TQI">
            <a:extLst>
              <a:ext uri="{FF2B5EF4-FFF2-40B4-BE49-F238E27FC236}">
                <a16:creationId xmlns:a16="http://schemas.microsoft.com/office/drawing/2014/main" id="{F07EC45F-B50E-93CF-81C7-A378243C8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15822"/>
          <a:stretch/>
        </p:blipFill>
        <p:spPr bwMode="auto">
          <a:xfrm>
            <a:off x="11060191" y="3205332"/>
            <a:ext cx="3612414" cy="285256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9" name="Picture 4" descr="Picture of a USGS staff gage, used to measure stream stage, or height.">
            <a:extLst>
              <a:ext uri="{FF2B5EF4-FFF2-40B4-BE49-F238E27FC236}">
                <a16:creationId xmlns:a16="http://schemas.microsoft.com/office/drawing/2014/main" id="{764417DF-B36E-ECF2-B9B0-0D33AB355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79902" y="114833"/>
            <a:ext cx="3262937" cy="285256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48066CD-715E-1620-71E1-0C07B7950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134" y="6637907"/>
            <a:ext cx="4754437" cy="356582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C52661D-C9D1-5517-9778-D3BEA5795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07019" y="6868244"/>
            <a:ext cx="4629150" cy="3105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12" name="Picture 4" descr="C:\Project\Papers and Presentations\General Modeling\Headloss Example.jpg">
            <a:extLst>
              <a:ext uri="{FF2B5EF4-FFF2-40B4-BE49-F238E27FC236}">
                <a16:creationId xmlns:a16="http://schemas.microsoft.com/office/drawing/2014/main" id="{7FFC3CFA-59F0-E349-769F-400D344F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2900" y="7381452"/>
            <a:ext cx="2674788" cy="207873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Picture 6" descr="!npdes">
            <a:extLst>
              <a:ext uri="{FF2B5EF4-FFF2-40B4-BE49-F238E27FC236}">
                <a16:creationId xmlns:a16="http://schemas.microsoft.com/office/drawing/2014/main" id="{18761B3A-0ED2-3552-03B6-9FD0DDDAA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079119" y="6295831"/>
            <a:ext cx="4101611" cy="273440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1182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Streamflow Rating Curves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8" y="1828800"/>
            <a:ext cx="11930110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These are site-specific stage-discharge relationships</a:t>
            </a:r>
          </a:p>
          <a:p>
            <a:pPr lvl="1"/>
            <a:r>
              <a:rPr lang="en-US" sz="3400" dirty="0"/>
              <a:t>By measuring stage, the corresponding flowrate is determined from the rating curve and recorded as part of the observed time-series data</a:t>
            </a:r>
          </a:p>
          <a:p>
            <a:r>
              <a:rPr lang="en-US" sz="4000" dirty="0"/>
              <a:t>Developed from in-stream velocity-area measurements </a:t>
            </a:r>
          </a:p>
          <a:p>
            <a:pPr lvl="1"/>
            <a:r>
              <a:rPr lang="en-US" sz="3400" dirty="0"/>
              <a:t>Ideally from a wide range of flows in the channel</a:t>
            </a:r>
          </a:p>
          <a:p>
            <a:pPr lvl="1"/>
            <a:r>
              <a:rPr lang="en-US" sz="3400" dirty="0"/>
              <a:t>Should be updated when channel flow characteristics change</a:t>
            </a:r>
          </a:p>
          <a:p>
            <a:r>
              <a:rPr lang="en-US" sz="4000" dirty="0"/>
              <a:t>Curves may not include large flood event flows, or may feature wide scatter in field measurements (which is not conducive to a single-valued curve)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6C2A5-C842-280F-6702-E0CDB842B9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02472" y="1237954"/>
            <a:ext cx="5669280" cy="38950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5F7F9-288B-047D-83B9-40E4D3B8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403" y="5284171"/>
            <a:ext cx="5669280" cy="385993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59157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Sewer Flow Monitoring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093501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Whether you hire a contractor or do it yourself, always check the data</a:t>
            </a:r>
          </a:p>
          <a:p>
            <a:r>
              <a:rPr lang="en-US" sz="4000" dirty="0"/>
              <a:t>At a minimum, compare with Manning’s formula</a:t>
            </a:r>
          </a:p>
          <a:p>
            <a:r>
              <a:rPr lang="en-US" sz="4000" dirty="0"/>
              <a:t>Replace or move the meter if you have bad data!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0C22C-1D76-363A-8D8D-BF937058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209" y="921053"/>
            <a:ext cx="4383656" cy="3327083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FCC4FC-3C30-7F85-674A-5BC6DD5F3B26}"/>
              </a:ext>
            </a:extLst>
          </p:cNvPr>
          <p:cNvGrpSpPr/>
          <p:nvPr/>
        </p:nvGrpSpPr>
        <p:grpSpPr>
          <a:xfrm>
            <a:off x="77510" y="4134773"/>
            <a:ext cx="18126292" cy="6067839"/>
            <a:chOff x="77510" y="4134773"/>
            <a:chExt cx="18126292" cy="6067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37313B-23A2-8EB7-194E-66D9421E2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1883" y="4134773"/>
              <a:ext cx="2981919" cy="261982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C016145-2C4F-FFD1-DDF7-6F8402349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7510" y="6895532"/>
              <a:ext cx="6634163" cy="3307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0160F4E0-8D66-2570-313B-EDBF4B491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9203" y="5143500"/>
              <a:ext cx="3220403" cy="3307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180DA8-84BC-A616-6504-8FBC65ADA338}"/>
                </a:ext>
              </a:extLst>
            </p:cNvPr>
            <p:cNvSpPr txBox="1"/>
            <p:nvPr/>
          </p:nvSpPr>
          <p:spPr>
            <a:xfrm>
              <a:off x="573033" y="4636611"/>
              <a:ext cx="32204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23116">
                <a:defRPr/>
              </a:pPr>
              <a:r>
                <a:rPr lang="en-US" sz="2800" dirty="0">
                  <a:solidFill>
                    <a:srgbClr val="000000"/>
                  </a:solidFill>
                </a:rPr>
                <a:t>Depth-Velocity plots</a:t>
              </a:r>
            </a:p>
          </p:txBody>
        </p:sp>
        <p:pic>
          <p:nvPicPr>
            <p:cNvPr id="17" name="Picture 16" descr="C:\Documents and Settings\gregorym1\Local Settings\Temporary Internet Files\Content.IE5\XMBBECUS\MC900441310[1].png">
              <a:extLst>
                <a:ext uri="{FF2B5EF4-FFF2-40B4-BE49-F238E27FC236}">
                  <a16:creationId xmlns:a16="http://schemas.microsoft.com/office/drawing/2014/main" id="{C86D37C7-4E4C-84DA-6B5B-9F7F4B91B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3223" y="8822857"/>
              <a:ext cx="804556" cy="80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C:\Documents and Settings\gregorym1\Local Settings\Temporary Internet Files\Content.IE5\1PH3RWSE\dglxasset[1].png">
              <a:extLst>
                <a:ext uri="{FF2B5EF4-FFF2-40B4-BE49-F238E27FC236}">
                  <a16:creationId xmlns:a16="http://schemas.microsoft.com/office/drawing/2014/main" id="{085AD092-8D26-1002-2DE3-0AAF70AFE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421" y="7363846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6FFD51-88C8-334C-5381-F0C6DC3F90DF}"/>
              </a:ext>
            </a:extLst>
          </p:cNvPr>
          <p:cNvGrpSpPr/>
          <p:nvPr/>
        </p:nvGrpSpPr>
        <p:grpSpPr>
          <a:xfrm>
            <a:off x="6120830" y="4526150"/>
            <a:ext cx="12082972" cy="5669492"/>
            <a:chOff x="6120830" y="4526150"/>
            <a:chExt cx="12082972" cy="56694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09A81B-E89C-09D2-B1A2-7315A54D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20830" y="4526150"/>
              <a:ext cx="6401355" cy="320067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BD2B7F-F0F4-B246-2697-46900EAB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01363" y="5574253"/>
              <a:ext cx="6401355" cy="320067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B6DC275-6B00-CA5A-1DC4-C3ED6AB94A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62972" y="6868559"/>
              <a:ext cx="6640830" cy="332708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D786B5-98E9-183E-258C-52DAD2AA409A}"/>
                </a:ext>
              </a:extLst>
            </p:cNvPr>
            <p:cNvSpPr txBox="1"/>
            <p:nvPr/>
          </p:nvSpPr>
          <p:spPr>
            <a:xfrm>
              <a:off x="7441327" y="8868926"/>
              <a:ext cx="4094181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23116">
                <a:defRPr/>
              </a:pPr>
              <a:r>
                <a:rPr lang="en-US" sz="2800" dirty="0">
                  <a:solidFill>
                    <a:srgbClr val="000000"/>
                  </a:solidFill>
                </a:rPr>
                <a:t>Velocity-Velocity</a:t>
              </a:r>
              <a:r>
                <a:rPr lang="en-US" sz="2800" dirty="0">
                  <a:solidFill>
                    <a:srgbClr val="0000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÷</a:t>
              </a:r>
              <a:r>
                <a:rPr lang="en-US" sz="2800" dirty="0">
                  <a:solidFill>
                    <a:srgbClr val="000000"/>
                  </a:solidFill>
                </a:rPr>
                <a:t> Froude plots</a:t>
              </a:r>
            </a:p>
          </p:txBody>
        </p:sp>
        <p:pic>
          <p:nvPicPr>
            <p:cNvPr id="19" name="Picture 18" descr="C:\Documents and Settings\gregorym1\Local Settings\Temporary Internet Files\Content.IE5\XMBBECUS\MC900441310[1].png">
              <a:extLst>
                <a:ext uri="{FF2B5EF4-FFF2-40B4-BE49-F238E27FC236}">
                  <a16:creationId xmlns:a16="http://schemas.microsoft.com/office/drawing/2014/main" id="{4AC19606-CFC8-7C4A-482C-042A1C1CC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081" y="5692118"/>
              <a:ext cx="804556" cy="804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C:\Documents and Settings\gregorym1\Local Settings\Temporary Internet Files\Content.IE5\1PH3RWSE\dglxasset[1].png">
              <a:extLst>
                <a:ext uri="{FF2B5EF4-FFF2-40B4-BE49-F238E27FC236}">
                  <a16:creationId xmlns:a16="http://schemas.microsoft.com/office/drawing/2014/main" id="{768DAD3A-7CC9-3867-19A7-A48E5963B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3807" y="7044385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C:\Documents and Settings\gregorym1\Local Settings\Temporary Internet Files\Content.IE5\1PH3RWSE\dglxasset[1].png">
              <a:extLst>
                <a:ext uri="{FF2B5EF4-FFF2-40B4-BE49-F238E27FC236}">
                  <a16:creationId xmlns:a16="http://schemas.microsoft.com/office/drawing/2014/main" id="{6EE82250-4440-A8CB-21F8-46DCEB8C3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1936" y="9055966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41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66482-C2F2-4C2A-AFAC-1611E10FC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Calibration </a:t>
            </a:r>
            <a:br>
              <a:rPr lang="en-US" dirty="0"/>
            </a:br>
            <a:r>
              <a:rPr lang="en-US" dirty="0"/>
              <a:t>Examples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3BEC7D-59FA-7073-B57B-9014D068100B}"/>
              </a:ext>
            </a:extLst>
          </p:cNvPr>
          <p:cNvSpPr txBox="1">
            <a:spLocks/>
          </p:cNvSpPr>
          <p:nvPr/>
        </p:nvSpPr>
        <p:spPr>
          <a:xfrm>
            <a:off x="2096400" y="3137674"/>
            <a:ext cx="14400000" cy="765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EWRI Congress 2025, EPA SWMM5 Workshop -- Model Calibration</a:t>
            </a:r>
            <a:endParaRPr lang="en-CA" dirty="0"/>
          </a:p>
        </p:txBody>
      </p:sp>
      <p:pic>
        <p:nvPicPr>
          <p:cNvPr id="6" name="Picture 5" descr="A blue and black striped background&#10;&#10;AI-generated content may be incorrect.">
            <a:extLst>
              <a:ext uri="{FF2B5EF4-FFF2-40B4-BE49-F238E27FC236}">
                <a16:creationId xmlns:a16="http://schemas.microsoft.com/office/drawing/2014/main" id="{6325043C-C536-6FEE-B4EA-DA0A2DB9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000" y="0"/>
            <a:ext cx="1944000" cy="25286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7020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Single Event Examples</a:t>
            </a:r>
          </a:p>
        </p:txBody>
      </p:sp>
      <p:pic>
        <p:nvPicPr>
          <p:cNvPr id="3" name="Picture 2" descr="C:\Project Files\Northeast Ohio Regional Sewer District\Cleveland RIDE\Training\Cal St Pete2.jpg">
            <a:extLst>
              <a:ext uri="{FF2B5EF4-FFF2-40B4-BE49-F238E27FC236}">
                <a16:creationId xmlns:a16="http://schemas.microsoft.com/office/drawing/2014/main" id="{E3F02944-BA57-899D-55C4-DDC1D0167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784" y="1331468"/>
            <a:ext cx="10750034" cy="395798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63DBC-67F5-E903-FE18-79A311F5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9" y="4318783"/>
            <a:ext cx="8152366" cy="575886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8334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Continuous Simulation Examples</a:t>
            </a:r>
          </a:p>
        </p:txBody>
      </p:sp>
      <p:graphicFrame>
        <p:nvGraphicFramePr>
          <p:cNvPr id="5" name="Object 1024">
            <a:extLst>
              <a:ext uri="{FF2B5EF4-FFF2-40B4-BE49-F238E27FC236}">
                <a16:creationId xmlns:a16="http://schemas.microsoft.com/office/drawing/2014/main" id="{307A53B6-DAAD-7E0A-212C-6A74B863F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585027"/>
              </p:ext>
            </p:extLst>
          </p:nvPr>
        </p:nvGraphicFramePr>
        <p:xfrm>
          <a:off x="365761" y="1530448"/>
          <a:ext cx="9144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8970120" imgH="6442200" progId="Excel.Sheet.8">
                  <p:embed/>
                </p:oleObj>
              </mc:Choice>
              <mc:Fallback>
                <p:oleObj name="Worksheet" r:id="rId3" imgW="8970120" imgH="6442200" progId="Excel.Sheet.8">
                  <p:embed/>
                  <p:pic>
                    <p:nvPicPr>
                      <p:cNvPr id="929792" name="Object 102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1" y="1530448"/>
                        <a:ext cx="9144000" cy="57912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FBFF76DC-EE95-12E9-D82A-81E68D77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39325" y="3990554"/>
            <a:ext cx="8448675" cy="598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647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 Affected by Measurement Limits</a:t>
            </a:r>
            <a:endParaRPr lang="en-CA" dirty="0"/>
          </a:p>
        </p:txBody>
      </p:sp>
      <p:pic>
        <p:nvPicPr>
          <p:cNvPr id="3" name="Picture 2" descr="C:\Project Files\Northeast Ohio Regional Sewer District\Cleveland RIDE\Training\Cal Collier Co.jpg">
            <a:extLst>
              <a:ext uri="{FF2B5EF4-FFF2-40B4-BE49-F238E27FC236}">
                <a16:creationId xmlns:a16="http://schemas.microsoft.com/office/drawing/2014/main" id="{E681788D-434D-10D7-A7E0-62AFEC32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9531" y="3305906"/>
            <a:ext cx="7929858" cy="5943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4B1A8-48A6-6ADA-6F85-81D426C2DE51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2890420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In lieu of flow measurements, match pump run times</a:t>
            </a:r>
          </a:p>
          <a:p>
            <a:r>
              <a:rPr lang="en-US" sz="4000" dirty="0"/>
              <a:t>Work with whatever time resolution is available…</a:t>
            </a:r>
          </a:p>
          <a:p>
            <a:endParaRPr lang="en-US" sz="4000" dirty="0"/>
          </a:p>
        </p:txBody>
      </p:sp>
      <p:pic>
        <p:nvPicPr>
          <p:cNvPr id="5" name="Picture 2" descr="C:\Project Files\Northeast Ohio Regional Sewer District\Cleveland RIDE\Training\Val Pump2.jpg">
            <a:extLst>
              <a:ext uri="{FF2B5EF4-FFF2-40B4-BE49-F238E27FC236}">
                <a16:creationId xmlns:a16="http://schemas.microsoft.com/office/drawing/2014/main" id="{4EAF9ACE-8169-733D-C7B8-BB02A07B2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2829"/>
          <a:stretch/>
        </p:blipFill>
        <p:spPr bwMode="auto">
          <a:xfrm>
            <a:off x="1223897" y="3305906"/>
            <a:ext cx="7922234" cy="5943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6" name="Picture 3" descr="C:\Project Files\Northeast Ohio Regional Sewer District\Cleveland RIDE\Training\Val Pump1.jpg">
            <a:extLst>
              <a:ext uri="{FF2B5EF4-FFF2-40B4-BE49-F238E27FC236}">
                <a16:creationId xmlns:a16="http://schemas.microsoft.com/office/drawing/2014/main" id="{E981F602-31E9-7A09-1254-1E2BDC10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340" y="8860516"/>
            <a:ext cx="3853200" cy="133869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97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866482-C2F2-4C2A-AFAC-1611E10FC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Credibility</a:t>
            </a:r>
            <a:endParaRPr lang="en-CA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8386A248-9BE0-4588-A730-E05756F46903}"/>
              </a:ext>
            </a:extLst>
          </p:cNvPr>
          <p:cNvSpPr txBox="1">
            <a:spLocks/>
          </p:cNvSpPr>
          <p:nvPr/>
        </p:nvSpPr>
        <p:spPr>
          <a:xfrm>
            <a:off x="2096400" y="3137674"/>
            <a:ext cx="14400000" cy="765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EWRI Congress 2025, EPA SWMM5 Workshop -- Model Calibration</a:t>
            </a:r>
            <a:endParaRPr lang="en-CA" dirty="0"/>
          </a:p>
        </p:txBody>
      </p:sp>
      <p:pic>
        <p:nvPicPr>
          <p:cNvPr id="2" name="Picture 1" descr="A blue and black striped background&#10;&#10;AI-generated content may be incorrect.">
            <a:extLst>
              <a:ext uri="{FF2B5EF4-FFF2-40B4-BE49-F238E27FC236}">
                <a16:creationId xmlns:a16="http://schemas.microsoft.com/office/drawing/2014/main" id="{38277191-FB8F-2BEA-99BF-BBF332438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000" y="0"/>
            <a:ext cx="1944000" cy="252865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39400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– Comparison to High Water Marks</a:t>
            </a:r>
          </a:p>
        </p:txBody>
      </p:sp>
      <p:pic>
        <p:nvPicPr>
          <p:cNvPr id="4" name="Picture 2" descr="C:\Project Files\Northeast Ohio Regional Sewer District\Cleveland RIDE\Training\Image1.jpg">
            <a:extLst>
              <a:ext uri="{FF2B5EF4-FFF2-40B4-BE49-F238E27FC236}">
                <a16:creationId xmlns:a16="http://schemas.microsoft.com/office/drawing/2014/main" id="{79C92970-1EC1-7325-B1F7-643807A4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663" y="1525529"/>
            <a:ext cx="9685842" cy="497581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BA035-A6B8-7A44-CCE4-BD97B9FFF26D}"/>
              </a:ext>
            </a:extLst>
          </p:cNvPr>
          <p:cNvGrpSpPr/>
          <p:nvPr/>
        </p:nvGrpSpPr>
        <p:grpSpPr>
          <a:xfrm>
            <a:off x="9031716" y="4485215"/>
            <a:ext cx="9140825" cy="5671907"/>
            <a:chOff x="9031716" y="4485215"/>
            <a:chExt cx="9140825" cy="5671907"/>
          </a:xfrm>
        </p:grpSpPr>
        <p:pic>
          <p:nvPicPr>
            <p:cNvPr id="7" name="Picture 2" descr="C:\Project Files\CDM University\Intro and Intermediate SWMM\Add to Model Calibration with photos.jpg">
              <a:extLst>
                <a:ext uri="{FF2B5EF4-FFF2-40B4-BE49-F238E27FC236}">
                  <a16:creationId xmlns:a16="http://schemas.microsoft.com/office/drawing/2014/main" id="{277C33EA-371F-1187-A8EA-56F7B563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031716" y="7107534"/>
              <a:ext cx="9140825" cy="3049588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98D685F9-D0DE-A130-0862-2177591EB3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9210" y="4485215"/>
              <a:ext cx="3465512" cy="2473325"/>
              <a:chOff x="0" y="2762"/>
              <a:chExt cx="2183" cy="1558"/>
            </a:xfrm>
          </p:grpSpPr>
          <p:pic>
            <p:nvPicPr>
              <p:cNvPr id="9" name="Picture 4" descr="D:\My_Documents\NaplesB3_I\images\5thAve#3.jpg">
                <a:extLst>
                  <a:ext uri="{FF2B5EF4-FFF2-40B4-BE49-F238E27FC236}">
                    <a16:creationId xmlns:a16="http://schemas.microsoft.com/office/drawing/2014/main" id="{6C4E78B9-4701-DFC1-6264-1ABD292E1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/>
              <a:srcRect r="4480"/>
              <a:stretch/>
            </p:blipFill>
            <p:spPr bwMode="auto">
              <a:xfrm>
                <a:off x="0" y="2762"/>
                <a:ext cx="2183" cy="155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grpSp>
            <p:nvGrpSpPr>
              <p:cNvPr id="10" name="Group 5">
                <a:extLst>
                  <a:ext uri="{FF2B5EF4-FFF2-40B4-BE49-F238E27FC236}">
                    <a16:creationId xmlns:a16="http://schemas.microsoft.com/office/drawing/2014/main" id="{6ED446E5-9AEB-750E-51CE-98C02B44D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4" y="3567"/>
                <a:ext cx="748" cy="230"/>
                <a:chOff x="5184" y="4608"/>
                <a:chExt cx="1872" cy="576"/>
              </a:xfrm>
            </p:grpSpPr>
            <p:sp>
              <p:nvSpPr>
                <p:cNvPr id="12" name="Oval 6">
                  <a:extLst>
                    <a:ext uri="{FF2B5EF4-FFF2-40B4-BE49-F238E27FC236}">
                      <a16:creationId xmlns:a16="http://schemas.microsoft.com/office/drawing/2014/main" id="{2A72B874-5ABC-EDA4-0DB3-3CBD12883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8" y="4608"/>
                  <a:ext cx="288" cy="28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 Box 7">
                  <a:extLst>
                    <a:ext uri="{FF2B5EF4-FFF2-40B4-BE49-F238E27FC236}">
                      <a16:creationId xmlns:a16="http://schemas.microsoft.com/office/drawing/2014/main" id="{2B9D699D-EC2A-A724-DE3A-D4F3F7004E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4" y="4608"/>
                  <a:ext cx="1584" cy="5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r>
                    <a:rPr lang="en-US" sz="1600" b="1">
                      <a:solidFill>
                        <a:srgbClr val="FFFF00"/>
                      </a:solidFill>
                      <a:latin typeface="Times New Roman" pitchFamily="18" charset="0"/>
                    </a:rPr>
                    <a:t>Junction 3030</a:t>
                  </a:r>
                </a:p>
              </p:txBody>
            </p:sp>
          </p:grpSp>
          <p:sp>
            <p:nvSpPr>
              <p:cNvPr id="11" name="Text Box 8">
                <a:extLst>
                  <a:ext uri="{FF2B5EF4-FFF2-40B4-BE49-F238E27FC236}">
                    <a16:creationId xmlns:a16="http://schemas.microsoft.com/office/drawing/2014/main" id="{9D5F9C6E-866F-FE3F-5B26-F1B234004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" y="4033"/>
                <a:ext cx="749" cy="239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defPPr>
                  <a:defRPr lang="en-US"/>
                </a:defPPr>
                <a:lvl1pPr algn="ctr">
                  <a:spcBef>
                    <a:spcPct val="50000"/>
                  </a:spcBef>
                  <a:defRPr b="1">
                    <a:solidFill>
                      <a:srgbClr val="000000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dirty="0"/>
                  <a:t>Figure 5-2</a:t>
                </a:r>
              </a:p>
            </p:txBody>
          </p:sp>
        </p:grpSp>
        <p:grpSp>
          <p:nvGrpSpPr>
            <p:cNvPr id="14" name="Group 9">
              <a:extLst>
                <a:ext uri="{FF2B5EF4-FFF2-40B4-BE49-F238E27FC236}">
                  <a16:creationId xmlns:a16="http://schemas.microsoft.com/office/drawing/2014/main" id="{ED178A2E-8B2A-80A7-A80C-3A6034B53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0264" y="4497915"/>
              <a:ext cx="3675063" cy="2460625"/>
              <a:chOff x="3408" y="2770"/>
              <a:chExt cx="2315" cy="1550"/>
            </a:xfrm>
          </p:grpSpPr>
          <p:pic>
            <p:nvPicPr>
              <p:cNvPr id="15" name="Picture 10" descr="C:\Project Files\CDM University\Intro and Intermediate SWMM\Image3.jpg">
                <a:extLst>
                  <a:ext uri="{FF2B5EF4-FFF2-40B4-BE49-F238E27FC236}">
                    <a16:creationId xmlns:a16="http://schemas.microsoft.com/office/drawing/2014/main" id="{14CFC293-F925-ADA6-22B7-897C87CD0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408" y="2770"/>
                <a:ext cx="2315" cy="155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</p:pic>
          <p:sp>
            <p:nvSpPr>
              <p:cNvPr id="16" name="Text Box 11">
                <a:extLst>
                  <a:ext uri="{FF2B5EF4-FFF2-40B4-BE49-F238E27FC236}">
                    <a16:creationId xmlns:a16="http://schemas.microsoft.com/office/drawing/2014/main" id="{588E9E25-51AD-A77A-216E-242EC10106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2" y="4032"/>
                <a:ext cx="749" cy="239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b="1" dirty="0">
                    <a:solidFill>
                      <a:srgbClr val="000000"/>
                    </a:solidFill>
                  </a:rPr>
                  <a:t>Figure 5-3</a:t>
                </a:r>
              </a:p>
            </p:txBody>
          </p:sp>
          <p:grpSp>
            <p:nvGrpSpPr>
              <p:cNvPr id="17" name="Group 12">
                <a:extLst>
                  <a:ext uri="{FF2B5EF4-FFF2-40B4-BE49-F238E27FC236}">
                    <a16:creationId xmlns:a16="http://schemas.microsoft.com/office/drawing/2014/main" id="{7A74E337-A374-9BBD-95BB-06479DBD16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88" y="3648"/>
                <a:ext cx="748" cy="230"/>
                <a:chOff x="5184" y="4608"/>
                <a:chExt cx="1872" cy="576"/>
              </a:xfrm>
            </p:grpSpPr>
            <p:sp>
              <p:nvSpPr>
                <p:cNvPr id="18" name="Oval 13">
                  <a:extLst>
                    <a:ext uri="{FF2B5EF4-FFF2-40B4-BE49-F238E27FC236}">
                      <a16:creationId xmlns:a16="http://schemas.microsoft.com/office/drawing/2014/main" id="{117362FF-3B53-9665-BCAE-3F143538B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8" y="4608"/>
                  <a:ext cx="288" cy="288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Text Box 14">
                  <a:extLst>
                    <a:ext uri="{FF2B5EF4-FFF2-40B4-BE49-F238E27FC236}">
                      <a16:creationId xmlns:a16="http://schemas.microsoft.com/office/drawing/2014/main" id="{989ED4B7-AE55-482E-AC7A-F7E6DD45E2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84" y="4608"/>
                  <a:ext cx="1584" cy="5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/>
                  <a:r>
                    <a:rPr lang="en-US" sz="1600" b="1" dirty="0">
                      <a:solidFill>
                        <a:srgbClr val="FFFF00"/>
                      </a:solidFill>
                      <a:latin typeface="Times New Roman" pitchFamily="18" charset="0"/>
                    </a:rPr>
                    <a:t>Junction 3040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898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– Match Chronic Flooding Problems</a:t>
            </a:r>
          </a:p>
        </p:txBody>
      </p:sp>
      <p:pic>
        <p:nvPicPr>
          <p:cNvPr id="3" name="Picture 2" descr="C:\Project Files\Northeast Ohio Regional Sewer District\Cleveland RIDE\Training\2.JPG">
            <a:extLst>
              <a:ext uri="{FF2B5EF4-FFF2-40B4-BE49-F238E27FC236}">
                <a16:creationId xmlns:a16="http://schemas.microsoft.com/office/drawing/2014/main" id="{965ED6F3-6779-B4ED-4490-E93BB946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12034" y="2767011"/>
            <a:ext cx="8835690" cy="726678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4" name="Picture 4" descr="C:\Project Files\Papers and Presentations\Stormwater Level of Service\Case Studies\Untitled-1.jpg">
            <a:extLst>
              <a:ext uri="{FF2B5EF4-FFF2-40B4-BE49-F238E27FC236}">
                <a16:creationId xmlns:a16="http://schemas.microsoft.com/office/drawing/2014/main" id="{091F0CCB-D190-960B-42F7-3B13073A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421" y="3560800"/>
            <a:ext cx="7313612" cy="28559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87677BF-8D70-8BBC-2A9B-F66C8E77EB8D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2890420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Count the number of impacted structures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8F1112-62D8-F4F6-BB0C-E4B41C0B2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351" y="5759255"/>
            <a:ext cx="3493448" cy="21945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9">
            <a:extLst>
              <a:ext uri="{FF2B5EF4-FFF2-40B4-BE49-F238E27FC236}">
                <a16:creationId xmlns:a16="http://schemas.microsoft.com/office/drawing/2014/main" id="{C20CBC25-25AF-3409-6827-E9A30C9D94C4}"/>
              </a:ext>
            </a:extLst>
          </p:cNvPr>
          <p:cNvGrpSpPr>
            <a:grpSpLocks/>
          </p:cNvGrpSpPr>
          <p:nvPr/>
        </p:nvGrpSpPr>
        <p:grpSpPr bwMode="auto">
          <a:xfrm>
            <a:off x="11262067" y="1636321"/>
            <a:ext cx="4457700" cy="1754980"/>
            <a:chOff x="48" y="1113"/>
            <a:chExt cx="1872" cy="737"/>
          </a:xfrm>
        </p:grpSpPr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89F096B8-A445-CC32-C8F8-C8B7BD92E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1113"/>
              <a:ext cx="1872" cy="73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700" u="sng" dirty="0">
                  <a:solidFill>
                    <a:srgbClr val="000000"/>
                  </a:solidFill>
                </a:rPr>
                <a:t>Legend (25-yr Design Storm)</a:t>
              </a:r>
            </a:p>
            <a:p>
              <a:pPr algn="l" eaLnBrk="0" hangingPunct="0">
                <a:spcBef>
                  <a:spcPct val="50000"/>
                </a:spcBef>
              </a:pPr>
              <a:r>
                <a:rPr lang="en-US" sz="2700" dirty="0">
                  <a:solidFill>
                    <a:srgbClr val="000000"/>
                  </a:solidFill>
                </a:rPr>
                <a:t>        House flooding (n=31)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2700" dirty="0">
                  <a:solidFill>
                    <a:srgbClr val="000000"/>
                  </a:solidFill>
                </a:rPr>
                <a:t>        Garage flooding (n=15)</a:t>
              </a:r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B265E66C-9ED4-C17C-E20A-B4218EF2D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449"/>
              <a:ext cx="58" cy="58"/>
            </a:xfrm>
            <a:prstGeom prst="octagon">
              <a:avLst>
                <a:gd name="adj" fmla="val 29287"/>
              </a:avLst>
            </a:prstGeom>
            <a:solidFill>
              <a:srgbClr val="FF6600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2700"/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00CD0826-7409-0971-F8C6-E6D636B82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727"/>
              <a:ext cx="58" cy="58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975239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– Comparison to Previous Studies</a:t>
            </a:r>
          </a:p>
        </p:txBody>
      </p:sp>
      <p:pic>
        <p:nvPicPr>
          <p:cNvPr id="16" name="Picture 4" descr="C:\Project Files\CDM University\Introduction to SWMM (Cambridge 2004)\Calibration\Image5.jpg">
            <a:extLst>
              <a:ext uri="{FF2B5EF4-FFF2-40B4-BE49-F238E27FC236}">
                <a16:creationId xmlns:a16="http://schemas.microsoft.com/office/drawing/2014/main" id="{A0F1D008-DE0A-24D7-9A2F-4E5C11C90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052" y="4341478"/>
            <a:ext cx="8382000" cy="4805362"/>
          </a:xfrm>
          <a:prstGeom prst="rect">
            <a:avLst/>
          </a:prstGeom>
          <a:noFill/>
        </p:spPr>
      </p:pic>
      <p:pic>
        <p:nvPicPr>
          <p:cNvPr id="17" name="Picture 12" descr="C:\Project Files\CDM University\Introduction to SWMM (Cambridge 2004)\Calibration\Image7.jpg">
            <a:extLst>
              <a:ext uri="{FF2B5EF4-FFF2-40B4-BE49-F238E27FC236}">
                <a16:creationId xmlns:a16="http://schemas.microsoft.com/office/drawing/2014/main" id="{ECADA5D5-BEE7-1DCA-B09E-B8DAA10D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18917" y="4604606"/>
            <a:ext cx="9144000" cy="3609975"/>
          </a:xfrm>
          <a:prstGeom prst="rect">
            <a:avLst/>
          </a:prstGeo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907194D-8BB1-33D9-7A01-ECF2FE7427AF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2890420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Compared to local USGS regression equations</a:t>
            </a:r>
          </a:p>
          <a:p>
            <a:r>
              <a:rPr lang="en-US" sz="4000" dirty="0"/>
              <a:t>Compared to </a:t>
            </a:r>
            <a:r>
              <a:rPr lang="en-US" sz="4000" dirty="0" err="1"/>
              <a:t>headloss</a:t>
            </a:r>
            <a:r>
              <a:rPr lang="en-US" sz="4000" dirty="0"/>
              <a:t> through culverts as reported in  FEMA Flood Insurance Study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5611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04AC-BC71-CAE8-8959-8003E1DD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– Match FEMA Floodplain</a:t>
            </a:r>
          </a:p>
        </p:txBody>
      </p:sp>
      <p:pic>
        <p:nvPicPr>
          <p:cNvPr id="5" name="Picture 2" descr="C:\Project Files\Northeast Ohio Regional Sewer District\Cleveland RIDE\Modeling\Euclid Creek\lower_ec_zonea.jpg">
            <a:extLst>
              <a:ext uri="{FF2B5EF4-FFF2-40B4-BE49-F238E27FC236}">
                <a16:creationId xmlns:a16="http://schemas.microsoft.com/office/drawing/2014/main" id="{B734D1BB-EE05-FE3E-FDF5-6FFC114BC86F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219" y="1429942"/>
            <a:ext cx="9140825" cy="685641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6" name="Picture 2" descr="C:\Project Files\Northeast Ohio Regional Sewer District\Cleveland RIDE\Modeling\Euclid Creek\clv_100_flood.jpg">
            <a:extLst>
              <a:ext uri="{FF2B5EF4-FFF2-40B4-BE49-F238E27FC236}">
                <a16:creationId xmlns:a16="http://schemas.microsoft.com/office/drawing/2014/main" id="{F0529EA2-9026-4763-6FA4-9FFC88B902F3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8024" y="3177387"/>
            <a:ext cx="9140825" cy="6856413"/>
          </a:xfrm>
          <a:prstGeom prst="rect">
            <a:avLst/>
          </a:prstGeom>
          <a:ln>
            <a:solidFill>
              <a:srgbClr val="000000"/>
            </a:solidFill>
            <a:headEnd/>
            <a:tailEnd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35F6C9-05BE-6BC7-4787-B8AADAF7D29F}"/>
              </a:ext>
            </a:extLst>
          </p:cNvPr>
          <p:cNvSpPr txBox="1"/>
          <p:nvPr/>
        </p:nvSpPr>
        <p:spPr>
          <a:xfrm>
            <a:off x="14588200" y="3170475"/>
            <a:ext cx="34606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dirty="0">
                <a:solidFill>
                  <a:srgbClr val="000000"/>
                </a:solidFill>
              </a:rPr>
              <a:t>Computed 100-yr Floodplain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0ADC63-AA26-3F77-DBAE-B47A83450BAB}"/>
              </a:ext>
            </a:extLst>
          </p:cNvPr>
          <p:cNvSpPr txBox="1"/>
          <p:nvPr/>
        </p:nvSpPr>
        <p:spPr>
          <a:xfrm>
            <a:off x="6906407" y="1480127"/>
            <a:ext cx="243136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dirty="0">
                <a:solidFill>
                  <a:srgbClr val="000000"/>
                </a:solidFill>
              </a:rPr>
              <a:t>FEMA Floodplain</a:t>
            </a:r>
          </a:p>
        </p:txBody>
      </p:sp>
    </p:spTree>
    <p:extLst>
      <p:ext uri="{BB962C8B-B14F-4D97-AF65-F5344CB8AC3E}">
        <p14:creationId xmlns:p14="http://schemas.microsoft.com/office/powerpoint/2010/main" val="29863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99" y="379809"/>
            <a:ext cx="16004785" cy="1050133"/>
          </a:xfrm>
        </p:spPr>
        <p:txBody>
          <a:bodyPr>
            <a:normAutofit/>
          </a:bodyPr>
          <a:lstStyle/>
          <a:p>
            <a:r>
              <a:rPr lang="en-CA" sz="6600" dirty="0"/>
              <a:t>Calibration Example – Upper Tangipahoa River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DE6A7-FB60-4613-8E5D-52E11F8A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" y="1627326"/>
            <a:ext cx="10857143" cy="8580952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3A72D1-883E-4021-BDB0-E1C502D71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342" y="2510725"/>
            <a:ext cx="2871216" cy="7459313"/>
          </a:xfrm>
          <a:prstGeom prst="rect">
            <a:avLst/>
          </a:prstGeom>
          <a:ln w="28575">
            <a:solidFill>
              <a:srgbClr val="00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0A104D-1C10-4DA2-A131-FFC6EA1FC1C8}"/>
              </a:ext>
            </a:extLst>
          </p:cNvPr>
          <p:cNvSpPr txBox="1"/>
          <p:nvPr/>
        </p:nvSpPr>
        <p:spPr>
          <a:xfrm>
            <a:off x="869068" y="4410209"/>
            <a:ext cx="2504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3600" dirty="0">
                <a:solidFill>
                  <a:schemeClr val="bg1"/>
                </a:solidFill>
              </a:rPr>
              <a:t>Mississippi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CB2E6-DA8F-40BF-BDEB-35D2C3A00A78}"/>
              </a:ext>
            </a:extLst>
          </p:cNvPr>
          <p:cNvSpPr txBox="1"/>
          <p:nvPr/>
        </p:nvSpPr>
        <p:spPr>
          <a:xfrm>
            <a:off x="869068" y="4907295"/>
            <a:ext cx="2504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3600" dirty="0">
                <a:solidFill>
                  <a:schemeClr val="bg1"/>
                </a:solidFill>
              </a:rPr>
              <a:t>Louisiana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724F6-73E0-4B8A-B02E-620B952E88BF}"/>
              </a:ext>
            </a:extLst>
          </p:cNvPr>
          <p:cNvSpPr txBox="1"/>
          <p:nvPr/>
        </p:nvSpPr>
        <p:spPr>
          <a:xfrm>
            <a:off x="9271860" y="5004018"/>
            <a:ext cx="192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</a:rPr>
              <a:t>LA   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24DA1-57CD-446D-A344-5A195C77B87C}"/>
              </a:ext>
            </a:extLst>
          </p:cNvPr>
          <p:cNvSpPr txBox="1"/>
          <p:nvPr/>
        </p:nvSpPr>
        <p:spPr>
          <a:xfrm>
            <a:off x="10939647" y="1612578"/>
            <a:ext cx="6935398" cy="1125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>
            <a:defPPr>
              <a:defRPr lang="en-US"/>
            </a:defPPr>
            <a:lvl1pPr indent="0" defTabSz="1371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>
                <a:solidFill>
                  <a:schemeClr val="dk1"/>
                </a:solidFill>
              </a:defRPr>
            </a:lvl1pPr>
            <a:lvl2pPr marL="10287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dk1"/>
                </a:solidFill>
              </a:defRPr>
            </a:lvl2pPr>
            <a:lvl3pPr marL="17145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dk1"/>
                </a:solidFill>
              </a:defRPr>
            </a:lvl3pPr>
            <a:lvl4pPr marL="24003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4pPr>
            <a:lvl5pPr marL="30861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5pPr>
            <a:lvl6pPr marL="37719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6pPr>
            <a:lvl7pPr marL="44577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7pPr>
            <a:lvl8pPr marL="51435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8pPr>
            <a:lvl9pPr marL="58293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CA" sz="3200" dirty="0"/>
              <a:t>Upper </a:t>
            </a:r>
            <a:r>
              <a:rPr lang="en-CA" sz="3200" dirty="0" err="1"/>
              <a:t>Tangipahoa</a:t>
            </a:r>
            <a:r>
              <a:rPr lang="en-CA" sz="3200" dirty="0"/>
              <a:t> River watershed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3F9E8-4767-4FCE-A1C1-1DB5DDA9B026}"/>
              </a:ext>
            </a:extLst>
          </p:cNvPr>
          <p:cNvGrpSpPr/>
          <p:nvPr/>
        </p:nvGrpSpPr>
        <p:grpSpPr>
          <a:xfrm>
            <a:off x="5867400" y="4369224"/>
            <a:ext cx="10363200" cy="4763099"/>
            <a:chOff x="5867400" y="4369224"/>
            <a:chExt cx="10363200" cy="4763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E0235C-1B59-45C6-B7F8-334D174F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52539" y="4369224"/>
              <a:ext cx="4180952" cy="3533333"/>
            </a:xfrm>
            <a:prstGeom prst="rect">
              <a:avLst/>
            </a:prstGeom>
            <a:ln w="28575">
              <a:solidFill>
                <a:srgbClr val="000000"/>
              </a:solidFill>
            </a:ln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60395F-61DB-4F2F-9FF4-CC3EFE7457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7400" y="5395356"/>
              <a:ext cx="6724975" cy="11759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5F941F-D274-4A36-B209-2E265B957B98}"/>
                </a:ext>
              </a:extLst>
            </p:cNvPr>
            <p:cNvSpPr txBox="1"/>
            <p:nvPr/>
          </p:nvSpPr>
          <p:spPr>
            <a:xfrm>
              <a:off x="11702886" y="7943808"/>
              <a:ext cx="2871216" cy="1188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t">
              <a:noAutofit/>
            </a:bodyPr>
            <a:lstStyle>
              <a:defPPr>
                <a:defRPr lang="en-US"/>
              </a:defPPr>
              <a:lvl1pPr indent="0" defTabSz="1371600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3600">
                  <a:solidFill>
                    <a:schemeClr val="dk1"/>
                  </a:solidFill>
                </a:defRPr>
              </a:lvl1pPr>
              <a:lvl2pPr marL="10287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dk1"/>
                  </a:solidFill>
                </a:defRPr>
              </a:lvl2pPr>
              <a:lvl3pPr marL="17145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dk1"/>
                  </a:solidFill>
                </a:defRPr>
              </a:lvl3pPr>
              <a:lvl4pPr marL="24003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4pPr>
              <a:lvl5pPr marL="30861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5pPr>
              <a:lvl6pPr marL="37719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6pPr>
              <a:lvl7pPr marL="44577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7pPr>
              <a:lvl8pPr marL="51435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8pPr>
              <a:lvl9pPr marL="5829300" indent="-342900" defTabSz="1371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n-CA" sz="3200" dirty="0"/>
                <a:t>Beaver Creek </a:t>
              </a:r>
              <a:r>
                <a:rPr lang="en-CA" sz="3200" dirty="0" err="1"/>
                <a:t>subwatershed</a:t>
              </a:r>
              <a:endParaRPr lang="en-CA" sz="3200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5F8D6F-948B-492A-B43E-C587629EB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32158" y="5553626"/>
              <a:ext cx="2598442" cy="101765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92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7B5E-5CE7-457D-B685-27FF41E3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Rainfall, Flow, and Digital Topography Data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4F04A93-94FD-44F7-88F9-4F7CEDE35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498" y="1920240"/>
            <a:ext cx="17087001" cy="6919487"/>
          </a:xfrm>
        </p:spPr>
        <p:txBody>
          <a:bodyPr/>
          <a:lstStyle/>
          <a:p>
            <a:r>
              <a:rPr lang="en-US" dirty="0"/>
              <a:t>NCEI rainfall data (HPCP hourly, ASOS 1-minute)</a:t>
            </a:r>
          </a:p>
          <a:p>
            <a:r>
              <a:rPr lang="en-US" dirty="0"/>
              <a:t>USGS gage data (NWIS) and elevation data (TNM, 30-ft)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5CD02D-F2AD-477E-98B7-29A555F8266D}"/>
              </a:ext>
            </a:extLst>
          </p:cNvPr>
          <p:cNvGrpSpPr/>
          <p:nvPr/>
        </p:nvGrpSpPr>
        <p:grpSpPr>
          <a:xfrm>
            <a:off x="124411" y="3501329"/>
            <a:ext cx="6338807" cy="1921040"/>
            <a:chOff x="124411" y="3501329"/>
            <a:chExt cx="6338807" cy="19210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4867D3-EA73-46DE-9D40-F8F6CA9E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11" y="3501329"/>
              <a:ext cx="6338807" cy="1921040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9034B7B-E182-4FD3-B0CB-93AE727D6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3306" y="3507130"/>
              <a:ext cx="4010031" cy="1567831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70ECE8-50E8-48BD-8C66-08CAE38D1EFE}"/>
              </a:ext>
            </a:extLst>
          </p:cNvPr>
          <p:cNvGrpSpPr/>
          <p:nvPr/>
        </p:nvGrpSpPr>
        <p:grpSpPr>
          <a:xfrm>
            <a:off x="9764635" y="1824153"/>
            <a:ext cx="8431567" cy="7379952"/>
            <a:chOff x="9764635" y="1824153"/>
            <a:chExt cx="8431567" cy="7379952"/>
          </a:xfrm>
        </p:grpSpPr>
        <p:pic>
          <p:nvPicPr>
            <p:cNvPr id="7" name="Picture 1" descr="image002">
              <a:extLst>
                <a:ext uri="{FF2B5EF4-FFF2-40B4-BE49-F238E27FC236}">
                  <a16:creationId xmlns:a16="http://schemas.microsoft.com/office/drawing/2014/main" id="{4D814694-2997-44F1-B98E-4168D6AAF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9613" y="1835747"/>
              <a:ext cx="2556589" cy="7150463"/>
            </a:xfrm>
            <a:prstGeom prst="rect">
              <a:avLst/>
            </a:prstGeom>
            <a:ln w="158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5E55B3-A2F1-422E-9C26-825A998D0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95" y="1824153"/>
              <a:ext cx="2358183" cy="61264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294C93-9E0B-45F4-8D21-9E05DE62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64635" y="3616126"/>
              <a:ext cx="3983298" cy="5587979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7FE78DF-190D-4CC7-AE69-67DC7509F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1" y="8363987"/>
            <a:ext cx="4885714" cy="185714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A824-ED01-4ADA-A399-494CE51C14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738" y="5527481"/>
            <a:ext cx="4057348" cy="270039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301F67-22EA-4C94-B6CF-7F29693D6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0068" y="4773474"/>
            <a:ext cx="5644370" cy="546315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519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7B5E-5CE7-457D-B685-27FF41E3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Calibration?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66834-B573-4BF9-A1EA-E8BA5706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" y="1610720"/>
            <a:ext cx="10452159" cy="754877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3E65C-B535-4D45-9EA7-11990B9DE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417" y="4103032"/>
            <a:ext cx="8392332" cy="6061129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73B75-B57B-462E-8007-65118A0377C5}"/>
              </a:ext>
            </a:extLst>
          </p:cNvPr>
          <p:cNvSpPr txBox="1"/>
          <p:nvPr/>
        </p:nvSpPr>
        <p:spPr>
          <a:xfrm>
            <a:off x="10778361" y="1592862"/>
            <a:ext cx="604913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based on standard parameter values applied with NLCD database – further refinements would use SRTC tool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8207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F8C277-C54C-44FE-B1CC-0C6F14CB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6" y="3329127"/>
            <a:ext cx="6884993" cy="497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94D67FEC-FDCF-4F0C-A9C5-FD9F51C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99" y="379809"/>
            <a:ext cx="15715363" cy="1050133"/>
          </a:xfrm>
        </p:spPr>
        <p:txBody>
          <a:bodyPr/>
          <a:lstStyle/>
          <a:p>
            <a:r>
              <a:rPr lang="en-CA" dirty="0"/>
              <a:t>A Different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151D6-2B51-4E97-B510-4693D009E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946" y="1371507"/>
            <a:ext cx="5025237" cy="557784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842131-9159-401E-A0AF-FEEF1EF2A93E}"/>
              </a:ext>
            </a:extLst>
          </p:cNvPr>
          <p:cNvGrpSpPr/>
          <p:nvPr/>
        </p:nvGrpSpPr>
        <p:grpSpPr>
          <a:xfrm>
            <a:off x="1832283" y="4227529"/>
            <a:ext cx="16347868" cy="5942103"/>
            <a:chOff x="1832283" y="4227529"/>
            <a:chExt cx="16347868" cy="59421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DCDB71-FF36-421F-83C3-2FC4FED80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2624" y="4227529"/>
              <a:ext cx="8227527" cy="59421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8A77E1-0DD8-4704-97B6-B15F18FD4C9E}"/>
                </a:ext>
              </a:extLst>
            </p:cNvPr>
            <p:cNvSpPr/>
            <p:nvPr/>
          </p:nvSpPr>
          <p:spPr>
            <a:xfrm>
              <a:off x="15596891" y="4448180"/>
              <a:ext cx="2468880" cy="10058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normAutofit lnSpcReduction="10000"/>
            </a:bodyPr>
            <a:lstStyle/>
            <a:p>
              <a:pPr algn="ctr" defTabSz="1371600"/>
              <a:r>
                <a:rPr lang="en-CA" sz="3200" dirty="0">
                  <a:solidFill>
                    <a:schemeClr val="tx1"/>
                  </a:solidFill>
                </a:rPr>
                <a:t>with groundwater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E7A455-B5C5-40B3-A13D-73FE81A8C524}"/>
                </a:ext>
              </a:extLst>
            </p:cNvPr>
            <p:cNvSpPr/>
            <p:nvPr/>
          </p:nvSpPr>
          <p:spPr>
            <a:xfrm>
              <a:off x="1832283" y="8915586"/>
              <a:ext cx="633512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200" dirty="0">
                  <a:solidFill>
                    <a:schemeClr val="tx1"/>
                  </a:solidFill>
                </a:rPr>
                <a:t>NO! (</a:t>
              </a:r>
              <a:r>
                <a:rPr lang="en-CA" sz="3200" dirty="0"/>
                <a:t>don’t </a:t>
              </a:r>
              <a:r>
                <a:rPr lang="en-CA" sz="3200" dirty="0">
                  <a:solidFill>
                    <a:schemeClr val="tx1"/>
                  </a:solidFill>
                </a:rPr>
                <a:t>ignore groundwater)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920FB0C-D0F9-4A73-9908-5ED0E4F85801}"/>
              </a:ext>
            </a:extLst>
          </p:cNvPr>
          <p:cNvSpPr/>
          <p:nvPr/>
        </p:nvSpPr>
        <p:spPr>
          <a:xfrm>
            <a:off x="800532" y="2733239"/>
            <a:ext cx="4399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/>
              <a:t>s</a:t>
            </a:r>
            <a:r>
              <a:rPr lang="en-CA" sz="3200" dirty="0">
                <a:solidFill>
                  <a:schemeClr val="tx1"/>
                </a:solidFill>
              </a:rPr>
              <a:t>uccessful calibration?</a:t>
            </a:r>
          </a:p>
        </p:txBody>
      </p:sp>
    </p:spTree>
    <p:extLst>
      <p:ext uri="{BB962C8B-B14F-4D97-AF65-F5344CB8AC3E}">
        <p14:creationId xmlns:p14="http://schemas.microsoft.com/office/powerpoint/2010/main" val="36369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6F7108E3-0CBF-4B7D-9801-1837870C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Another Example…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57161-285C-DB83-765E-39204E80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8357" y="1638955"/>
            <a:ext cx="5592054" cy="8229600"/>
          </a:xfrm>
          <a:prstGeom prst="rect">
            <a:avLst/>
          </a:prstGeom>
          <a:ln w="190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FF683-0A03-AF82-B031-39E1E3E02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620" y="1677591"/>
            <a:ext cx="5739212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9D037F-C8DD-7566-88AE-1B7BB9A91DF7}"/>
              </a:ext>
            </a:extLst>
          </p:cNvPr>
          <p:cNvSpPr txBox="1"/>
          <p:nvPr/>
        </p:nvSpPr>
        <p:spPr>
          <a:xfrm>
            <a:off x="875763" y="4638229"/>
            <a:ext cx="27045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Original “Calibrated” Groundwater Model</a:t>
            </a:r>
            <a:endParaRPr lang="en-CA" sz="36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B165C-3BBB-D49A-BD53-411B7486EC10}"/>
              </a:ext>
            </a:extLst>
          </p:cNvPr>
          <p:cNvSpPr txBox="1"/>
          <p:nvPr/>
        </p:nvSpPr>
        <p:spPr>
          <a:xfrm>
            <a:off x="9862783" y="5192226"/>
            <a:ext cx="2230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Revised Calibration</a:t>
            </a:r>
            <a:endParaRPr lang="en-CA" sz="36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59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95D0-2BB3-40DE-AAEE-005F145F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Yet Another Watershed…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BF3C4B-5DF7-49D9-9DCF-CCD6B3AF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" y="1383443"/>
            <a:ext cx="12098701" cy="8686800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ED637D-F1C5-4D43-A09C-52077422886A}"/>
              </a:ext>
            </a:extLst>
          </p:cNvPr>
          <p:cNvSpPr txBox="1"/>
          <p:nvPr/>
        </p:nvSpPr>
        <p:spPr>
          <a:xfrm>
            <a:off x="12536985" y="2241762"/>
            <a:ext cx="5613160" cy="689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/>
          </a:bodyPr>
          <a:lstStyle>
            <a:defPPr>
              <a:defRPr lang="en-US"/>
            </a:defPPr>
            <a:lvl1pPr indent="0" defTabSz="1371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>
                <a:solidFill>
                  <a:schemeClr val="dk1"/>
                </a:solidFill>
              </a:defRPr>
            </a:lvl1pPr>
            <a:lvl2pPr marL="10287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dk1"/>
                </a:solidFill>
              </a:defRPr>
            </a:lvl2pPr>
            <a:lvl3pPr marL="17145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dk1"/>
                </a:solidFill>
              </a:defRPr>
            </a:lvl3pPr>
            <a:lvl4pPr marL="24003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4pPr>
            <a:lvl5pPr marL="30861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5pPr>
            <a:lvl6pPr marL="37719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6pPr>
            <a:lvl7pPr marL="44577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7pPr>
            <a:lvl8pPr marL="51435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8pPr>
            <a:lvl9pPr marL="5829300" indent="-342900" defTabSz="1371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dk1"/>
                </a:solidFill>
              </a:defRPr>
            </a:lvl9pPr>
          </a:lstStyle>
          <a:p>
            <a:r>
              <a:rPr lang="en-CA" sz="3200" dirty="0"/>
              <a:t>Chronic flooding problem area  in central Nigeria, at the confluence of three rivers:</a:t>
            </a:r>
          </a:p>
          <a:p>
            <a:pPr marL="855663" indent="-398463">
              <a:buFont typeface="Arial" panose="020B0604020202020204" pitchFamily="34" charset="0"/>
              <a:buChar char="•"/>
            </a:pPr>
            <a:r>
              <a:rPr lang="en-CA" sz="3200" dirty="0"/>
              <a:t>Niger River</a:t>
            </a:r>
          </a:p>
          <a:p>
            <a:pPr marL="855663" indent="-398463">
              <a:buFont typeface="Arial" panose="020B0604020202020204" pitchFamily="34" charset="0"/>
              <a:buChar char="•"/>
            </a:pPr>
            <a:r>
              <a:rPr lang="en-CA" sz="3200" dirty="0"/>
              <a:t>River </a:t>
            </a:r>
            <a:r>
              <a:rPr lang="en-CA" sz="3200" dirty="0" err="1"/>
              <a:t>Gurara</a:t>
            </a:r>
            <a:endParaRPr lang="en-CA" sz="3200" dirty="0"/>
          </a:p>
          <a:p>
            <a:pPr marL="855663" indent="-398463">
              <a:buFont typeface="Arial" panose="020B0604020202020204" pitchFamily="34" charset="0"/>
              <a:buChar char="•"/>
            </a:pPr>
            <a:r>
              <a:rPr lang="en-CA" sz="3200" dirty="0"/>
              <a:t>Benue 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  <a:p>
            <a:r>
              <a:rPr lang="en-CA" sz="3200" dirty="0"/>
              <a:t>Note: </a:t>
            </a:r>
            <a:r>
              <a:rPr lang="en-US" sz="3200" dirty="0"/>
              <a:t>Digital datasets often end at the country border, so data splicing/merging may be necessary</a:t>
            </a:r>
            <a:endParaRPr lang="en-CA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3112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Stormwater Modeling in Perspective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06757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A model is only an approximation of reality, results must be checked &amp; verified</a:t>
            </a:r>
          </a:p>
          <a:p>
            <a:r>
              <a:rPr lang="en-US" sz="4000" dirty="0"/>
              <a:t>Achieving a “perfect” calibration might not be worth the effort</a:t>
            </a:r>
          </a:p>
          <a:p>
            <a:r>
              <a:rPr lang="en-US" sz="4000" dirty="0"/>
              <a:t>Consider “setting with some degree of intelligence” versus “calibration”</a:t>
            </a:r>
          </a:p>
          <a:p>
            <a:pPr marL="0" indent="0">
              <a:buNone/>
            </a:pPr>
            <a:endParaRPr lang="en-US" sz="4000" dirty="0"/>
          </a:p>
          <a:p>
            <a:pPr marL="91440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3600" dirty="0"/>
              <a:t>“</a:t>
            </a:r>
            <a:r>
              <a:rPr lang="en-US" sz="3600" i="1" dirty="0"/>
              <a:t>All models are wrong, some are useful</a:t>
            </a:r>
            <a:r>
              <a:rPr lang="en-US" sz="3600" dirty="0"/>
              <a:t>” – G. Box</a:t>
            </a:r>
          </a:p>
          <a:p>
            <a:pPr marL="91440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3600" dirty="0"/>
              <a:t>“</a:t>
            </a:r>
            <a:r>
              <a:rPr lang="en-US" sz="3600" i="1" dirty="0"/>
              <a:t>The scientist is interested in the right answer, the engineer in the best answer now</a:t>
            </a:r>
            <a:r>
              <a:rPr lang="en-US" sz="3600" dirty="0"/>
              <a:t>”   – H. Golder</a:t>
            </a:r>
          </a:p>
          <a:p>
            <a:pPr marL="91440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3600" dirty="0"/>
              <a:t>“</a:t>
            </a:r>
            <a:r>
              <a:rPr lang="en-US" sz="3600" i="1" dirty="0"/>
              <a:t>All these prepositions are empirical. It is not possible to prove them mathematically… Fortunately, nature is not aware of this.</a:t>
            </a:r>
            <a:r>
              <a:rPr lang="en-US" sz="3600" dirty="0"/>
              <a:t>” – Johnstone and Cross, 1949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5010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F7A69B-095F-46BC-A378-C8A62064FE87}"/>
              </a:ext>
            </a:extLst>
          </p:cNvPr>
          <p:cNvGrpSpPr/>
          <p:nvPr/>
        </p:nvGrpSpPr>
        <p:grpSpPr>
          <a:xfrm>
            <a:off x="110911" y="120433"/>
            <a:ext cx="12098020" cy="7315200"/>
            <a:chOff x="-208435" y="-198970"/>
            <a:chExt cx="12098020" cy="7315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8C5D83-F73A-449C-ABC8-4F92DE98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08435" y="-198970"/>
              <a:ext cx="12098020" cy="7315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FCA863-202C-4019-905D-151890A58ADF}"/>
                </a:ext>
              </a:extLst>
            </p:cNvPr>
            <p:cNvSpPr txBox="1"/>
            <p:nvPr/>
          </p:nvSpPr>
          <p:spPr>
            <a:xfrm>
              <a:off x="1465695" y="8437"/>
              <a:ext cx="303768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1D watershed model</a:t>
              </a:r>
              <a:endParaRPr lang="en-CA" sz="32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7A38A-9037-44A5-A18A-7ACD0F193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4899" y="901866"/>
            <a:ext cx="5760720" cy="65914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CE61AF-C477-45A1-943A-AE8A92CDDF81}"/>
              </a:ext>
            </a:extLst>
          </p:cNvPr>
          <p:cNvSpPr txBox="1"/>
          <p:nvPr/>
        </p:nvSpPr>
        <p:spPr>
          <a:xfrm>
            <a:off x="12474395" y="361335"/>
            <a:ext cx="3874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2D </a:t>
            </a:r>
            <a:r>
              <a:rPr lang="en-US" sz="3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submodel</a:t>
            </a:r>
            <a:endParaRPr lang="en-US" sz="3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D2DDB3-53B1-4968-9F83-1B15FF776BE1}"/>
              </a:ext>
            </a:extLst>
          </p:cNvPr>
          <p:cNvGrpSpPr/>
          <p:nvPr/>
        </p:nvGrpSpPr>
        <p:grpSpPr>
          <a:xfrm>
            <a:off x="7793484" y="4408296"/>
            <a:ext cx="8408353" cy="5760720"/>
            <a:chOff x="7793484" y="4408296"/>
            <a:chExt cx="8408353" cy="57607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6286370-8FF6-4701-8AA3-480257A5E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484" y="4408296"/>
              <a:ext cx="4533431" cy="5760720"/>
            </a:xfrm>
            <a:prstGeom prst="rect">
              <a:avLst/>
            </a:prstGeom>
            <a:ln w="12700">
              <a:solidFill>
                <a:srgbClr val="000000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0D96C7-BD59-409C-A903-00AA16A84629}"/>
                </a:ext>
              </a:extLst>
            </p:cNvPr>
            <p:cNvSpPr txBox="1"/>
            <p:nvPr/>
          </p:nvSpPr>
          <p:spPr>
            <a:xfrm>
              <a:off x="12326915" y="9091798"/>
              <a:ext cx="3874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2D floodplain delineation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7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0DE02-A20F-44FD-C1ED-3DFCAFCD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2C4B7-8A2F-21C6-E9FB-4AEDD0FED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 for your attention…</a:t>
            </a:r>
            <a:br>
              <a:rPr lang="en-US" dirty="0"/>
            </a:br>
            <a:r>
              <a:rPr lang="en-US" dirty="0"/>
              <a:t>any questions?</a:t>
            </a:r>
            <a:endParaRPr lang="en-C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2E0529-9F24-BD09-FDB3-A0175152166B}"/>
              </a:ext>
            </a:extLst>
          </p:cNvPr>
          <p:cNvSpPr txBox="1">
            <a:spLocks/>
          </p:cNvSpPr>
          <p:nvPr/>
        </p:nvSpPr>
        <p:spPr>
          <a:xfrm>
            <a:off x="2096400" y="3137674"/>
            <a:ext cx="14400000" cy="765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4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EWRI Congress 2025, EPA SWMM5 Workshop -- LID Modeling</a:t>
            </a:r>
            <a:endParaRPr lang="en-CA" dirty="0"/>
          </a:p>
        </p:txBody>
      </p:sp>
      <p:pic>
        <p:nvPicPr>
          <p:cNvPr id="6" name="Picture 5" descr="A blue and black striped background&#10;&#10;AI-generated content may be incorrect.">
            <a:extLst>
              <a:ext uri="{FF2B5EF4-FFF2-40B4-BE49-F238E27FC236}">
                <a16:creationId xmlns:a16="http://schemas.microsoft.com/office/drawing/2014/main" id="{BE6231FD-49FD-2A28-4CB4-6A2AB69C3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000" y="0"/>
            <a:ext cx="1944000" cy="25286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AC71CD3-C4BB-FE4B-EEEB-FB92180B76D1}"/>
              </a:ext>
            </a:extLst>
          </p:cNvPr>
          <p:cNvSpPr txBox="1">
            <a:spLocks/>
          </p:cNvSpPr>
          <p:nvPr/>
        </p:nvSpPr>
        <p:spPr>
          <a:xfrm>
            <a:off x="1944000" y="8821271"/>
            <a:ext cx="14400000" cy="68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>
                <a:solidFill>
                  <a:srgbClr val="71CDE8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Mike Gregory, P.Eng., PE   mike@chiwater.com</a:t>
            </a:r>
          </a:p>
        </p:txBody>
      </p:sp>
    </p:spTree>
    <p:extLst>
      <p:ext uri="{BB962C8B-B14F-4D97-AF65-F5344CB8AC3E}">
        <p14:creationId xmlns:p14="http://schemas.microsoft.com/office/powerpoint/2010/main" val="336638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Credibility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06757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Calibration/validation/verification provides a reality check</a:t>
            </a:r>
          </a:p>
          <a:p>
            <a:r>
              <a:rPr lang="en-US" sz="4000" dirty="0"/>
              <a:t>Compare results to observed behavior under a variety of conditions:</a:t>
            </a:r>
          </a:p>
          <a:p>
            <a:pPr lvl="1"/>
            <a:r>
              <a:rPr lang="en-US" sz="3400" dirty="0"/>
              <a:t>Calibration – measurements for a series of (often) smaller storm events</a:t>
            </a:r>
          </a:p>
          <a:p>
            <a:pPr lvl="1"/>
            <a:r>
              <a:rPr lang="en-US" sz="3400" dirty="0"/>
              <a:t>Validation – measurements or related information for small &amp; large events</a:t>
            </a:r>
          </a:p>
          <a:p>
            <a:pPr lvl="1"/>
            <a:r>
              <a:rPr lang="en-US" sz="3400" dirty="0"/>
              <a:t>Verification – anecdotal information for the larger, less frequent design events </a:t>
            </a:r>
          </a:p>
          <a:p>
            <a:r>
              <a:rPr lang="en-US" sz="4000" dirty="0"/>
              <a:t>Benefits of a calibrated model include:</a:t>
            </a:r>
          </a:p>
          <a:p>
            <a:pPr marL="0" indent="0">
              <a:buNone/>
            </a:pPr>
            <a:r>
              <a:rPr lang="en-US" sz="3400" i="1" dirty="0"/>
              <a:t>To the modeler...</a:t>
            </a:r>
          </a:p>
          <a:p>
            <a:pPr lvl="1"/>
            <a:r>
              <a:rPr lang="en-US" sz="3400" dirty="0"/>
              <a:t>Better understanding of the modeled system</a:t>
            </a:r>
          </a:p>
          <a:p>
            <a:pPr lvl="1"/>
            <a:r>
              <a:rPr lang="en-US" sz="3400" dirty="0"/>
              <a:t>Improved confidence and reliability in model results</a:t>
            </a:r>
          </a:p>
          <a:p>
            <a:pPr marL="0" indent="0">
              <a:buNone/>
            </a:pPr>
            <a:r>
              <a:rPr lang="en-US" sz="3400" i="1" dirty="0"/>
              <a:t>To the general public that we serve... </a:t>
            </a:r>
          </a:p>
          <a:p>
            <a:pPr lvl="1"/>
            <a:r>
              <a:rPr lang="en-US" sz="3400" dirty="0"/>
              <a:t>Model credibility</a:t>
            </a:r>
          </a:p>
          <a:p>
            <a:pPr lvl="1"/>
            <a:r>
              <a:rPr lang="en-US" sz="3400" dirty="0"/>
              <a:t>Wider acceptance of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17747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Credibility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706757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Consider… Accurate Analysis vs. Acceptable Results</a:t>
            </a:r>
          </a:p>
          <a:p>
            <a:r>
              <a:rPr lang="en-US" sz="3400" dirty="0"/>
              <a:t>It’s not enough to be technically accurate, public officials and residents need assurance that your model produces acceptable results</a:t>
            </a:r>
          </a:p>
          <a:p>
            <a:r>
              <a:rPr lang="en-US" sz="3400" dirty="0"/>
              <a:t>Showing results that match a memorable event will help to gain confidence more easily</a:t>
            </a:r>
          </a:p>
          <a:p>
            <a:endParaRPr lang="en-US" sz="3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90CEB-B2D1-5554-DF7D-8AE657F3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92" y="4690741"/>
            <a:ext cx="6963510" cy="502920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842BB-377E-57C1-0117-A02B4DFCBB47}"/>
              </a:ext>
            </a:extLst>
          </p:cNvPr>
          <p:cNvGrpSpPr/>
          <p:nvPr/>
        </p:nvGrpSpPr>
        <p:grpSpPr>
          <a:xfrm>
            <a:off x="9487700" y="5025980"/>
            <a:ext cx="6131458" cy="4114800"/>
            <a:chOff x="12026001" y="4343400"/>
            <a:chExt cx="6131458" cy="4114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A39AAA-6759-7693-A66C-A1962F53E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26001" y="4343400"/>
              <a:ext cx="6131458" cy="41148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7" name="Oval 13">
              <a:extLst>
                <a:ext uri="{FF2B5EF4-FFF2-40B4-BE49-F238E27FC236}">
                  <a16:creationId xmlns:a16="http://schemas.microsoft.com/office/drawing/2014/main" id="{21AF6750-13AF-02A0-5A34-4E88E6228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5040" y="6795307"/>
              <a:ext cx="182685" cy="18256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C76308-E1BD-DD72-980E-BEE32103FAE2}"/>
                </a:ext>
              </a:extLst>
            </p:cNvPr>
            <p:cNvSpPr txBox="1"/>
            <p:nvPr/>
          </p:nvSpPr>
          <p:spPr>
            <a:xfrm>
              <a:off x="14512819" y="7528774"/>
              <a:ext cx="3606085" cy="64633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Max. predicted road flooding depth = 0.4ft for Sept 18-21 storm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47012541-351E-9C6F-6961-B90E1C144F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1730" y="6692886"/>
              <a:ext cx="192789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Model node3040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13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Defined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6" y="1828800"/>
            <a:ext cx="12704579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Rather than force-fitting the input parameters, several tasks are involved:</a:t>
            </a:r>
          </a:p>
          <a:p>
            <a:pPr lvl="1"/>
            <a:r>
              <a:rPr lang="en-US" sz="3400" dirty="0"/>
              <a:t>Examine/verify measured data</a:t>
            </a:r>
          </a:p>
          <a:p>
            <a:pPr lvl="1"/>
            <a:r>
              <a:rPr lang="en-US" sz="3400" dirty="0"/>
              <a:t>Conduct sensitivity analysis of model parameters</a:t>
            </a:r>
          </a:p>
          <a:p>
            <a:pPr lvl="1"/>
            <a:r>
              <a:rPr lang="en-US" sz="3400" dirty="0"/>
              <a:t>Develop calibration strategy and apply it</a:t>
            </a:r>
          </a:p>
          <a:p>
            <a:pPr lvl="1"/>
            <a:r>
              <a:rPr lang="en-US" sz="3400" dirty="0"/>
              <a:t>Validate model with additional information from historical events</a:t>
            </a:r>
          </a:p>
          <a:p>
            <a:pPr lvl="1"/>
            <a:r>
              <a:rPr lang="en-US" sz="3400" dirty="0"/>
              <a:t>Verify model for local design storm events</a:t>
            </a:r>
          </a:p>
          <a:p>
            <a:r>
              <a:rPr lang="en-US" sz="4000" dirty="0"/>
              <a:t>Recognize that calibration results are only as accurate as rain/flow measurements</a:t>
            </a:r>
          </a:p>
          <a:p>
            <a:r>
              <a:rPr lang="en-US" sz="4000" dirty="0"/>
              <a:t>Beware spending too much effort calibrating to bad rainfall or flow data!</a:t>
            </a:r>
            <a:endParaRPr lang="en-US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9AED62-612D-9DDA-11B3-03A424EC2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075" y="910710"/>
            <a:ext cx="4812141" cy="282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0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11300771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Definition: input parameters are independently and systematically varied to identify incremental change</a:t>
            </a:r>
          </a:p>
          <a:p>
            <a:r>
              <a:rPr lang="en-US" sz="4000" dirty="0"/>
              <a:t>Sensitivity analyses will:</a:t>
            </a:r>
          </a:p>
          <a:p>
            <a:pPr lvl="1"/>
            <a:r>
              <a:rPr lang="en-US" sz="3400" dirty="0"/>
              <a:t>Help modelers understand how their model          responds to changes in input parameters</a:t>
            </a:r>
          </a:p>
          <a:p>
            <a:pPr lvl="1"/>
            <a:r>
              <a:rPr lang="en-US" sz="3400" dirty="0"/>
              <a:t>Guide the calibration strategy</a:t>
            </a:r>
          </a:p>
          <a:p>
            <a:pPr lvl="1"/>
            <a:r>
              <a:rPr lang="en-US" sz="3400" dirty="0"/>
              <a:t>Possibly help to identify data deficiencies</a:t>
            </a:r>
          </a:p>
          <a:p>
            <a:r>
              <a:rPr lang="en-US" sz="4000" dirty="0"/>
              <a:t>Results will vary by: </a:t>
            </a:r>
          </a:p>
          <a:p>
            <a:pPr lvl="1"/>
            <a:r>
              <a:rPr lang="en-US" sz="3400" dirty="0"/>
              <a:t>Rainfall and antecedent moisture conditions</a:t>
            </a:r>
          </a:p>
          <a:p>
            <a:pPr lvl="1"/>
            <a:r>
              <a:rPr lang="en-US" sz="3400" dirty="0"/>
              <a:t>What’s happening downstream</a:t>
            </a:r>
          </a:p>
          <a:p>
            <a:pPr lvl="1"/>
            <a:r>
              <a:rPr lang="en-US" sz="3400" dirty="0"/>
              <a:t>Initial and boundary conditions</a:t>
            </a:r>
          </a:p>
          <a:p>
            <a:endParaRPr lang="en-US" sz="4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732075B-3FC9-0F0C-0E39-2EAB8C55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1268" y="2926907"/>
            <a:ext cx="6271048" cy="417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428FC74-63D1-7C5B-B837-79F0C94D4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b="17905"/>
          <a:stretch/>
        </p:blipFill>
        <p:spPr bwMode="auto">
          <a:xfrm>
            <a:off x="10706488" y="7187612"/>
            <a:ext cx="7220166" cy="26549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103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F1BB-1D08-43DA-81C6-56C6C3B3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Model Validation</a:t>
            </a:r>
            <a:endParaRPr lang="en-CA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811F665-8521-4AEA-9471-FF47BE549918}"/>
              </a:ext>
            </a:extLst>
          </p:cNvPr>
          <p:cNvSpPr txBox="1">
            <a:spLocks/>
          </p:cNvSpPr>
          <p:nvPr/>
        </p:nvSpPr>
        <p:spPr>
          <a:xfrm>
            <a:off x="600497" y="1828800"/>
            <a:ext cx="8891234" cy="8458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Independent check or “ground-truthing” of the calibrated model</a:t>
            </a:r>
          </a:p>
          <a:p>
            <a:r>
              <a:rPr lang="en-US" sz="4000" dirty="0"/>
              <a:t>Sources of validation data:</a:t>
            </a:r>
          </a:p>
          <a:p>
            <a:pPr lvl="1"/>
            <a:r>
              <a:rPr lang="en-US" sz="3400" dirty="0"/>
              <a:t>High water marks, debris lines</a:t>
            </a:r>
          </a:p>
          <a:p>
            <a:pPr lvl="1"/>
            <a:r>
              <a:rPr lang="en-US" sz="3400" dirty="0"/>
              <a:t>Pump station records</a:t>
            </a:r>
          </a:p>
          <a:p>
            <a:pPr lvl="1"/>
            <a:r>
              <a:rPr lang="en-US" sz="3400" dirty="0"/>
              <a:t>Photographs, aerial photos</a:t>
            </a:r>
          </a:p>
          <a:p>
            <a:pPr lvl="1"/>
            <a:r>
              <a:rPr lang="en-US" sz="3400" dirty="0"/>
              <a:t>Flooding complaint records</a:t>
            </a:r>
          </a:p>
          <a:p>
            <a:pPr lvl="1"/>
            <a:r>
              <a:rPr lang="en-US" sz="3400" dirty="0"/>
              <a:t>Newspaper articles</a:t>
            </a:r>
          </a:p>
          <a:p>
            <a:pPr lvl="1"/>
            <a:r>
              <a:rPr lang="en-US" sz="3400" dirty="0"/>
              <a:t>Insurance claims</a:t>
            </a:r>
          </a:p>
          <a:p>
            <a:pPr lvl="1"/>
            <a:r>
              <a:rPr lang="en-US" sz="3400" dirty="0"/>
              <a:t>Results from other studies &amp; reports</a:t>
            </a:r>
          </a:p>
        </p:txBody>
      </p:sp>
      <p:pic>
        <p:nvPicPr>
          <p:cNvPr id="4" name="Picture 2" descr="Mvc-006f">
            <a:extLst>
              <a:ext uri="{FF2B5EF4-FFF2-40B4-BE49-F238E27FC236}">
                <a16:creationId xmlns:a16="http://schemas.microsoft.com/office/drawing/2014/main" id="{95FDD7F6-C876-194F-4F99-6B5CC990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9608" y="4831846"/>
            <a:ext cx="5543212" cy="415740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5" name="Picture 3" descr="SFWMD Flooding (0148)">
            <a:extLst>
              <a:ext uri="{FF2B5EF4-FFF2-40B4-BE49-F238E27FC236}">
                <a16:creationId xmlns:a16="http://schemas.microsoft.com/office/drawing/2014/main" id="{1FE2164B-2F66-5E66-B758-8B0361E3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91556" y="175756"/>
            <a:ext cx="5903473" cy="4480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6" name="Picture 1029" descr="wrce063000garfield closeup">
            <a:extLst>
              <a:ext uri="{FF2B5EF4-FFF2-40B4-BE49-F238E27FC236}">
                <a16:creationId xmlns:a16="http://schemas.microsoft.com/office/drawing/2014/main" id="{88B7E8FA-1EE9-958A-AEAF-05F54614C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1519" r="7948"/>
          <a:stretch/>
        </p:blipFill>
        <p:spPr bwMode="auto">
          <a:xfrm>
            <a:off x="8163665" y="6910844"/>
            <a:ext cx="4292784" cy="3200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28127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|QOMOQUESTION" val="&lt;?xml version=&quot;1.0&quot;?&gt;&#10;&lt;Question xmlns:xsd=&quot;http://www.w3.org/2001/XMLSchema&quot; xmlns:xsi=&quot;http://www.w3.org/2001/XMLSchema-instance&quot;&gt;&#10;  &lt;Timer&gt;30&lt;/Timer&gt;&#10;  &lt;Answer /&gt;&#10;  &lt;Point&gt;10&lt;/Point&gt;&#10;  &lt;ID&gt;d231948a-f6c8-4ca4-a1f6-b687800030bd&lt;/ID&gt;&#10;  &lt;No&gt;0&lt;/No&gt;&#10;  &lt;Options&gt;&#10;    &lt;Option&gt;&#10;      &lt;IsCorrect&gt;false&lt;/IsCorrect&gt;&#10;      &lt;ID&gt;1&lt;/ID&gt;&#10;      &lt;Text /&gt;&#10;      &lt;Point&gt;1&lt;/Point&gt;&#10;    &lt;/Option&gt;&#10;    &lt;Option&gt;&#10;      &lt;IsCorrect&gt;false&lt;/IsCorrect&gt;&#10;      &lt;ID&gt;2&lt;/ID&gt;&#10;      &lt;Text /&gt;&#10;      &lt;Point&gt;2&lt;/Point&gt;&#10;    &lt;/Option&gt;&#10;  &lt;/Options&gt;&#10;  &lt;Text /&gt;&#10;  &lt;Type&gt;2&lt;/Type&gt;&#10;  &lt;Mode&gt;0&lt;/Mode&gt;&#10;  &lt;FOption&gt;0&lt;/FOption&gt;&#10;&lt;/Question&gt;"/>
</p:tagLst>
</file>

<file path=ppt/theme/theme1.xml><?xml version="1.0" encoding="utf-8"?>
<a:theme xmlns:a="http://schemas.openxmlformats.org/drawingml/2006/main" name="Office Theme">
  <a:themeElements>
    <a:clrScheme name="CHI">
      <a:dk1>
        <a:srgbClr val="54636A"/>
      </a:dk1>
      <a:lt1>
        <a:srgbClr val="FFFFFF"/>
      </a:lt1>
      <a:dk2>
        <a:srgbClr val="005B9E"/>
      </a:dk2>
      <a:lt2>
        <a:srgbClr val="AAB1B5"/>
      </a:lt2>
      <a:accent1>
        <a:srgbClr val="13B2CC"/>
      </a:accent1>
      <a:accent2>
        <a:srgbClr val="71CDE8"/>
      </a:accent2>
      <a:accent3>
        <a:srgbClr val="D27128"/>
      </a:accent3>
      <a:accent4>
        <a:srgbClr val="963479"/>
      </a:accent4>
      <a:accent5>
        <a:srgbClr val="72573E"/>
      </a:accent5>
      <a:accent6>
        <a:srgbClr val="386411"/>
      </a:accent6>
      <a:hlink>
        <a:srgbClr val="13B2CC"/>
      </a:hlink>
      <a:folHlink>
        <a:srgbClr val="13B2CC"/>
      </a:folHlink>
    </a:clrScheme>
    <a:fontScheme name="CHI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6EEC23E2A73B4FB88E2805E2DF1AB5" ma:contentTypeVersion="15" ma:contentTypeDescription="Create a new document." ma:contentTypeScope="" ma:versionID="1a5d7d225ac085a05c15be8def7905c4">
  <xsd:schema xmlns:xsd="http://www.w3.org/2001/XMLSchema" xmlns:xs="http://www.w3.org/2001/XMLSchema" xmlns:p="http://schemas.microsoft.com/office/2006/metadata/properties" xmlns:ns1="http://schemas.microsoft.com/sharepoint/v3" xmlns:ns2="4ffa91fb-a0ff-4ac5-b2db-65c790d184a4" xmlns:ns3="http://schemas.microsoft.com/sharepoint.v3" xmlns:ns4="http://schemas.microsoft.com/sharepoint/v3/fields" xmlns:ns5="051b7c6e-5b0e-436a-8619-f9f06d925ec6" xmlns:ns6="de44a4c5-6768-46e9-81df-7adefc98aa84" targetNamespace="http://schemas.microsoft.com/office/2006/metadata/properties" ma:root="true" ma:fieldsID="55559324a15b029e96ee4b5dc9f927d8" ns1:_="" ns2:_="" ns3:_="" ns4:_="" ns5:_="" ns6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051b7c6e-5b0e-436a-8619-f9f06d925ec6"/>
    <xsd:import namespace="de44a4c5-6768-46e9-81df-7adefc98aa84"/>
    <xsd:element name="properties">
      <xsd:complexType>
        <xsd:sequence>
          <xsd:element name="documentManagement">
            <xsd:complexType>
              <xsd:all>
                <xsd:element ref="ns2:Document_x0020_Creation_x0020_Date" minOccurs="0"/>
                <xsd:element ref="ns2:Creator" minOccurs="0"/>
                <xsd:element ref="ns2:EPA_x0020_Office" minOccurs="0"/>
                <xsd:element ref="ns2:Record" minOccurs="0"/>
                <xsd:element ref="ns3:CategoryDescription" minOccurs="0"/>
                <xsd:element ref="ns2:Identifier" minOccurs="0"/>
                <xsd:element ref="ns2:EPA_x0020_Contributor" minOccurs="0"/>
                <xsd:element ref="ns2:External_x0020_Contributor" minOccurs="0"/>
                <xsd:element ref="ns4:_Coverage" minOccurs="0"/>
                <xsd:element ref="ns2:EPA_x0020_Related_x0020_Documents" minOccurs="0"/>
                <xsd:element ref="ns4:_Source" minOccurs="0"/>
                <xsd:element ref="ns2:Rights" minOccurs="0"/>
                <xsd:element ref="ns1:Language" minOccurs="0"/>
                <xsd:element ref="ns2:j747ac98061d40f0aa7bd47e1db5675d" minOccurs="0"/>
                <xsd:element ref="ns2:TaxKeywordTaxHTField" minOccurs="0"/>
                <xsd:element ref="ns2:TaxCatchAllLabel" minOccurs="0"/>
                <xsd:element ref="ns2:TaxCatchAll" minOccurs="0"/>
                <xsd:element ref="ns5:MediaServiceMetadata" minOccurs="0"/>
                <xsd:element ref="ns5:MediaServiceFastMetadata" minOccurs="0"/>
                <xsd:element ref="ns5:MediaServiceObjectDetectorVersions" minOccurs="0"/>
                <xsd:element ref="ns5:MediaServiceSearchProperties" minOccurs="0"/>
                <xsd:element ref="ns5:lcf76f155ced4ddcb4097134ff3c332f" minOccurs="0"/>
                <xsd:element ref="ns5:MediaServiceOCR" minOccurs="0"/>
                <xsd:element ref="ns5:MediaServiceGenerationTime" minOccurs="0"/>
                <xsd:element ref="ns5:MediaServiceEventHashCode" minOccurs="0"/>
                <xsd:element ref="ns6:SharedWithUsers" minOccurs="0"/>
                <xsd:element ref="ns6:SharedWithDetails" minOccurs="0"/>
                <xsd:element ref="ns5:MediaServiceDateTaken" minOccurs="0"/>
                <xsd:element ref="ns5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17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2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3" nillable="true" ma:displayName="Creator" ma:description="Enter the person primarily responsible for the document. The name of the person uploading the document has been entered by default." ma:list="UserInfo" ma:SharePointGroup="0" ma:internalName="Crea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4" nillable="true" ma:displayName="EPA Office" ma:description="Enter the EPA organization primarily responsible for the document. The office of the person uploading the document has been entered by default." ma:internalName="EPA_x0020_Office" ma:readOnly="false">
      <xsd:simpleType>
        <xsd:restriction base="dms:Text">
          <xsd:maxLength value="255"/>
        </xsd:restriction>
      </xsd:simpleType>
    </xsd:element>
    <xsd:element name="Record" ma:index="5" nillable="true" ma:displayName="Record" ma:default="Shared" ma:description="For documents that provide evidence of EPA decisions and actions, select &quot;Shared&quot; (open access) or &quot;Private&quot; (restricted access)." ma:format="Dropdown" ma:internalName="Record" ma:readOnly="false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9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1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2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14" nillable="true" ma:displayName="Other Related Documents" ma:description="Enter any related document." ma:internalName="EPA_x0020_Related_x0020_Documents" ma:readOnly="false">
      <xsd:simpleType>
        <xsd:restriction base="dms:Note">
          <xsd:maxLength value="255"/>
        </xsd:restriction>
      </xsd:simpleType>
    </xsd:element>
    <xsd:element name="Rights" ma:index="16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19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1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3" nillable="true" ma:displayName="Taxonomy Catch All Column1" ma:hidden="true" ma:list="{08dab89d-2c07-4cca-8934-4d8b97467039}" ma:internalName="TaxCatchAllLabel" ma:readOnly="true" ma:showField="CatchAllDataLabel" ma:web="de44a4c5-6768-46e9-81df-7adefc98a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4" nillable="true" ma:displayName="Taxonomy Catch All Column" ma:hidden="true" ma:list="{08dab89d-2c07-4cca-8934-4d8b97467039}" ma:internalName="TaxCatchAll" ma:showField="CatchAllData" ma:web="de44a4c5-6768-46e9-81df-7adefc98aa8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6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3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15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b7c6e-5b0e-436a-8619-f9f06d925e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3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33" nillable="true" ma:taxonomy="true" ma:internalName="lcf76f155ced4ddcb4097134ff3c332f" ma:taxonomyFieldName="MediaServiceImageTags" ma:displayName="Image Tags" ma:readOnly="false" ma:fieldId="{5cf76f15-5ced-4ddc-b409-7134ff3c332f}" ma:taxonomyMulti="true" ma:sspId="29f62856-1543-49d4-a736-4569d363f5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4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44a4c5-6768-46e9-81df-7adefc98aa84" elementFormDefault="qualified">
    <xsd:import namespace="http://schemas.microsoft.com/office/2006/documentManagement/types"/>
    <xsd:import namespace="http://schemas.microsoft.com/office/infopath/2007/PartnerControls"/>
    <xsd:element name="SharedWithUsers" ma:index="3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29f62856-1543-49d4-a736-4569d363f533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rd xmlns="4ffa91fb-a0ff-4ac5-b2db-65c790d184a4">Shared</Record>
    <Document_x0020_Creation_x0020_Date xmlns="4ffa91fb-a0ff-4ac5-b2db-65c790d184a4">2025-05-15T21:34:56+00:00</Document_x0020_Creation_x0020_Date>
    <Language xmlns="http://schemas.microsoft.com/sharepoint/v3">English</Language>
    <_Source xmlns="http://schemas.microsoft.com/sharepoint/v3/fields" xsi:nil="true"/>
    <j747ac98061d40f0aa7bd47e1db5675d xmlns="4ffa91fb-a0ff-4ac5-b2db-65c790d184a4">
      <Terms xmlns="http://schemas.microsoft.com/office/infopath/2007/PartnerControls"/>
    </j747ac98061d40f0aa7bd47e1db5675d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ights xmlns="4ffa91fb-a0ff-4ac5-b2db-65c790d184a4" xsi:nil="true"/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lcf76f155ced4ddcb4097134ff3c332f xmlns="051b7c6e-5b0e-436a-8619-f9f06d925ec6">
      <Terms xmlns="http://schemas.microsoft.com/office/infopath/2007/PartnerControls"/>
    </lcf76f155ced4ddcb4097134ff3c332f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 xsi:nil="true"/>
  </documentManagement>
</p:properties>
</file>

<file path=customXml/itemProps1.xml><?xml version="1.0" encoding="utf-8"?>
<ds:datastoreItem xmlns:ds="http://schemas.openxmlformats.org/officeDocument/2006/customXml" ds:itemID="{AED36931-497C-4F6F-9FC5-52914ECA45D5}"/>
</file>

<file path=customXml/itemProps2.xml><?xml version="1.0" encoding="utf-8"?>
<ds:datastoreItem xmlns:ds="http://schemas.openxmlformats.org/officeDocument/2006/customXml" ds:itemID="{EBA8DC2A-4EED-4A9C-8A48-ED860D36E71B}"/>
</file>

<file path=customXml/itemProps3.xml><?xml version="1.0" encoding="utf-8"?>
<ds:datastoreItem xmlns:ds="http://schemas.openxmlformats.org/officeDocument/2006/customXml" ds:itemID="{71E7338E-6729-423A-8185-DD7DF785B1D8}"/>
</file>

<file path=customXml/itemProps4.xml><?xml version="1.0" encoding="utf-8"?>
<ds:datastoreItem xmlns:ds="http://schemas.openxmlformats.org/officeDocument/2006/customXml" ds:itemID="{2BCCBE08-079A-4C64-B497-33B52EBBE5F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25813</TotalTime>
  <Words>1914</Words>
  <Application>Microsoft Office PowerPoint</Application>
  <PresentationFormat>Custom</PresentationFormat>
  <Paragraphs>292</Paragraphs>
  <Slides>41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Aptos Display</vt:lpstr>
      <vt:lpstr>Arial</vt:lpstr>
      <vt:lpstr>Calibri</vt:lpstr>
      <vt:lpstr>Calibri Light</vt:lpstr>
      <vt:lpstr>Microsoft Sans Serif</vt:lpstr>
      <vt:lpstr>Times New Roman</vt:lpstr>
      <vt:lpstr>Office Theme</vt:lpstr>
      <vt:lpstr>1_Office Theme</vt:lpstr>
      <vt:lpstr>Worksheet</vt:lpstr>
      <vt:lpstr>Model  Calibration</vt:lpstr>
      <vt:lpstr>Outline</vt:lpstr>
      <vt:lpstr>Model Credibility</vt:lpstr>
      <vt:lpstr>Stormwater Modeling in Perspective</vt:lpstr>
      <vt:lpstr>Model Credibility</vt:lpstr>
      <vt:lpstr>Model Credibility</vt:lpstr>
      <vt:lpstr>Calibration Defined</vt:lpstr>
      <vt:lpstr>Sensitivity Analysis</vt:lpstr>
      <vt:lpstr> Model Validation</vt:lpstr>
      <vt:lpstr>Model Verification</vt:lpstr>
      <vt:lpstr>Verification (continued)</vt:lpstr>
      <vt:lpstr>Example…</vt:lpstr>
      <vt:lpstr>Suggested Calibration Methodology</vt:lpstr>
      <vt:lpstr>Model Calibration Methodology</vt:lpstr>
      <vt:lpstr>Suggested Methodology</vt:lpstr>
      <vt:lpstr>Suggested Methodology (continued)</vt:lpstr>
      <vt:lpstr>Suggested Methodology (continued)</vt:lpstr>
      <vt:lpstr>When is a Model Calibrated?</vt:lpstr>
      <vt:lpstr>Monitoring Program Data Review</vt:lpstr>
      <vt:lpstr>Verification of Measured Data</vt:lpstr>
      <vt:lpstr>Rainfall Measurements</vt:lpstr>
      <vt:lpstr>Rainfall Measurements (continued)</vt:lpstr>
      <vt:lpstr>Flow Measurements</vt:lpstr>
      <vt:lpstr>Streamflow Rating Curves</vt:lpstr>
      <vt:lpstr>Sewer Flow Monitoring</vt:lpstr>
      <vt:lpstr>Model Calibration  Examples</vt:lpstr>
      <vt:lpstr>Single Event Examples</vt:lpstr>
      <vt:lpstr>Continuous Simulation Examples</vt:lpstr>
      <vt:lpstr>Calibration Affected by Measurement Limits</vt:lpstr>
      <vt:lpstr>Validation – Comparison to High Water Marks</vt:lpstr>
      <vt:lpstr>Validation – Match Chronic Flooding Problems</vt:lpstr>
      <vt:lpstr>Validation – Comparison to Previous Studies</vt:lpstr>
      <vt:lpstr>Validation – Match FEMA Floodplain</vt:lpstr>
      <vt:lpstr>Calibration Example – Upper Tangipahoa River</vt:lpstr>
      <vt:lpstr>Rainfall, Flow, and Digital Topography Data</vt:lpstr>
      <vt:lpstr>Successful Calibration?</vt:lpstr>
      <vt:lpstr>A Different Example</vt:lpstr>
      <vt:lpstr>Another Example…</vt:lpstr>
      <vt:lpstr>Yet Another Watershed…</vt:lpstr>
      <vt:lpstr>PowerPoint Presentation</vt:lpstr>
      <vt:lpstr>Thank you for your attention…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 Webinar –  Rainfall Data Analysis</dc:title>
  <dc:creator>Mike Gregory</dc:creator>
  <cp:lastModifiedBy>Mike Gregory</cp:lastModifiedBy>
  <cp:revision>4697</cp:revision>
  <cp:lastPrinted>2021-10-05T15:35:16Z</cp:lastPrinted>
  <dcterms:created xsi:type="dcterms:W3CDTF">2018-10-15T23:40:12Z</dcterms:created>
  <dcterms:modified xsi:type="dcterms:W3CDTF">2025-05-07T12:35:31Z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0x010100F56EEC23E2A73B4FB88E2805E2DF1AB5</vt:lpwstr>
  </property>
  <property fmtid="{D5CDD505-2E9C-101B-9397-08002B2CF9AE}" pid="3" name="TaxKeyword">
    <vt:lpwstr/>
  </property>
</Properties>
</file>